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58" r:id="rId4"/>
    <p:sldId id="286" r:id="rId5"/>
    <p:sldId id="260" r:id="rId6"/>
    <p:sldId id="270" r:id="rId7"/>
    <p:sldId id="298" r:id="rId8"/>
    <p:sldId id="300" r:id="rId9"/>
    <p:sldId id="309" r:id="rId10"/>
    <p:sldId id="261" r:id="rId11"/>
    <p:sldId id="262" r:id="rId12"/>
    <p:sldId id="263" r:id="rId13"/>
    <p:sldId id="264" r:id="rId14"/>
    <p:sldId id="303" r:id="rId15"/>
    <p:sldId id="310" r:id="rId16"/>
    <p:sldId id="283" r:id="rId17"/>
    <p:sldId id="311" r:id="rId18"/>
    <p:sldId id="278" r:id="rId19"/>
    <p:sldId id="301" r:id="rId20"/>
    <p:sldId id="281" r:id="rId21"/>
    <p:sldId id="302" r:id="rId22"/>
    <p:sldId id="287" r:id="rId23"/>
    <p:sldId id="304" r:id="rId24"/>
    <p:sldId id="289" r:id="rId25"/>
    <p:sldId id="305" r:id="rId26"/>
    <p:sldId id="291" r:id="rId27"/>
    <p:sldId id="306" r:id="rId28"/>
    <p:sldId id="265" r:id="rId29"/>
    <p:sldId id="307" r:id="rId30"/>
    <p:sldId id="30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0D8B672-5F57-461D-A142-BA80B75BBB45}">
          <p14:sldIdLst>
            <p14:sldId id="256"/>
            <p14:sldId id="285"/>
          </p14:sldIdLst>
        </p14:section>
        <p14:section name="町" id="{A729960F-4E62-45C0-A1DF-7CFC60F92885}">
          <p14:sldIdLst>
            <p14:sldId id="258"/>
            <p14:sldId id="286"/>
          </p14:sldIdLst>
        </p14:section>
        <p14:section name="趣味" id="{A480A8D8-253D-41B3-AE49-0A70DBCBF246}">
          <p14:sldIdLst>
            <p14:sldId id="260"/>
          </p14:sldIdLst>
        </p14:section>
        <p14:section name="プロジェクト　1" id="{85177D07-B6AB-40D3-BC92-9A4012A1A696}">
          <p14:sldIdLst>
            <p14:sldId id="270"/>
            <p14:sldId id="298"/>
            <p14:sldId id="300"/>
            <p14:sldId id="309"/>
          </p14:sldIdLst>
        </p14:section>
        <p14:section name="プロジェクト　4" id="{422AFF60-D5F4-43FF-B889-87585BD0DEA2}">
          <p14:sldIdLst>
            <p14:sldId id="261"/>
            <p14:sldId id="262"/>
            <p14:sldId id="263"/>
            <p14:sldId id="264"/>
            <p14:sldId id="303"/>
            <p14:sldId id="310"/>
          </p14:sldIdLst>
        </p14:section>
        <p14:section name="end" id="{189AC271-1432-4352-9955-9675E92FB0E7}">
          <p14:sldIdLst>
            <p14:sldId id="283"/>
            <p14:sldId id="311"/>
          </p14:sldIdLst>
        </p14:section>
        <p14:section name="プロジェクト　2" id="{153E80ED-22EB-4AE9-B1BC-9CAA39B2395B}">
          <p14:sldIdLst>
            <p14:sldId id="278"/>
            <p14:sldId id="301"/>
          </p14:sldIdLst>
        </p14:section>
        <p14:section name="プロジェクト　3" id="{92103331-A8E1-4A5A-9637-2021FD08E333}">
          <p14:sldIdLst>
            <p14:sldId id="281"/>
            <p14:sldId id="302"/>
          </p14:sldIdLst>
        </p14:section>
        <p14:section name="プロジェクト　5" id="{F19E87E8-D1CF-4950-8A18-CDD41E44F642}">
          <p14:sldIdLst>
            <p14:sldId id="287"/>
            <p14:sldId id="304"/>
          </p14:sldIdLst>
        </p14:section>
        <p14:section name="プロジェクト　6" id="{894E89A1-13F0-41E6-AB1E-E0047C8BC0CE}">
          <p14:sldIdLst>
            <p14:sldId id="289"/>
            <p14:sldId id="305"/>
          </p14:sldIdLst>
        </p14:section>
        <p14:section name="プロジェクト　7" id="{13DC0758-387F-4E40-A10D-E3FE5F04A0D1}">
          <p14:sldIdLst>
            <p14:sldId id="291"/>
            <p14:sldId id="306"/>
          </p14:sldIdLst>
        </p14:section>
        <p14:section name="プロジェクト　8" id="{074292D1-E181-4E1C-91D3-913F692F273B}">
          <p14:sldIdLst>
            <p14:sldId id="265"/>
            <p14:sldId id="307"/>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4C04-5325-6417-1694-288681DD1C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EE1D4E-32A5-32DC-9EC9-326823F760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AAC9EF7-5926-1614-47BC-18C7126AEE26}"/>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5" name="Footer Placeholder 4">
            <a:extLst>
              <a:ext uri="{FF2B5EF4-FFF2-40B4-BE49-F238E27FC236}">
                <a16:creationId xmlns:a16="http://schemas.microsoft.com/office/drawing/2014/main" id="{B07E44F8-D89C-F73B-D3DD-EAC1BD0624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F153FA-8D4E-4A22-A5DF-9E0864ED5D6B}"/>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320602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3FEB5-DD72-1B03-1687-44602464E0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BA21A8-18CC-EF84-DE50-75A06BB330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D3C07F-E8E1-0C23-55AE-3F1D2019CE61}"/>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5" name="Footer Placeholder 4">
            <a:extLst>
              <a:ext uri="{FF2B5EF4-FFF2-40B4-BE49-F238E27FC236}">
                <a16:creationId xmlns:a16="http://schemas.microsoft.com/office/drawing/2014/main" id="{B46F533A-6EAB-99E7-8C7F-8044CDDC3E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5794EC-7E98-373E-D4BF-B73A6A1B1AEA}"/>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2989057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EB908E-47EA-040E-57F3-D181C173DF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A9B5BB-5847-1F63-C452-64D0B8330A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E4A330-9BD8-4F7D-A76D-7A326C120682}"/>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5" name="Footer Placeholder 4">
            <a:extLst>
              <a:ext uri="{FF2B5EF4-FFF2-40B4-BE49-F238E27FC236}">
                <a16:creationId xmlns:a16="http://schemas.microsoft.com/office/drawing/2014/main" id="{D3AAE7BA-59A2-CC45-6716-A9120BDBFC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1BFD79-0BF6-9F67-0E93-32D07657A144}"/>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1712622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FE3D2-47C6-0C22-3602-B3E76A75D0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BF69EA-B65A-CC52-F13D-17E623662B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85331D-D1EB-42D8-B6E8-8DFFCDFFF0CF}"/>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5" name="Footer Placeholder 4">
            <a:extLst>
              <a:ext uri="{FF2B5EF4-FFF2-40B4-BE49-F238E27FC236}">
                <a16:creationId xmlns:a16="http://schemas.microsoft.com/office/drawing/2014/main" id="{769B7DD8-A4B3-52E5-EC46-43685F53F7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206A21-B9EF-3362-801B-1F1BE2FC378D}"/>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1891155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3018-E5DC-1751-4510-8C3CA61E39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E871E46-A6E6-0B3E-F281-9742154BC18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B4E834-CB8A-ED20-6385-1B6F418915C5}"/>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5" name="Footer Placeholder 4">
            <a:extLst>
              <a:ext uri="{FF2B5EF4-FFF2-40B4-BE49-F238E27FC236}">
                <a16:creationId xmlns:a16="http://schemas.microsoft.com/office/drawing/2014/main" id="{FF0C56C5-E56D-3376-D02D-FF23ED454E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9A96FA-DAEC-77DC-2BAA-C6B5C31CA87F}"/>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3003774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DA95-050F-B9C7-CEB3-5F707418F3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C9663F-172B-D597-6954-593BBB2E57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D97B105-890E-6EA4-21B5-57D93ECFA5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DFA00A2-214D-7B09-FAC8-5AA39991C89E}"/>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6" name="Footer Placeholder 5">
            <a:extLst>
              <a:ext uri="{FF2B5EF4-FFF2-40B4-BE49-F238E27FC236}">
                <a16:creationId xmlns:a16="http://schemas.microsoft.com/office/drawing/2014/main" id="{5B7B6732-C6E6-061D-EEDE-2D51F8CE70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021865-BBAB-DFCB-2CA4-1AA7B07A6345}"/>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250516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8AA0-BA06-2FF6-C915-910A9AAB054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974B7D-74C7-03C5-7D91-6F1399E359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64EF06-AD70-F3CA-A44C-AEA2744264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A5AA8B-F4EE-3894-666F-E4BCFD9545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CEDAB9-151D-7B60-D3FA-2CF3F102B3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F89EA2-0669-BAB3-F0D0-CC82E0047F76}"/>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8" name="Footer Placeholder 7">
            <a:extLst>
              <a:ext uri="{FF2B5EF4-FFF2-40B4-BE49-F238E27FC236}">
                <a16:creationId xmlns:a16="http://schemas.microsoft.com/office/drawing/2014/main" id="{186543C9-7FC1-E306-0F2C-D81009DC6CF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900E72-D97F-E9F0-F6BE-26904AE6311D}"/>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265318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7118-698A-CB9A-8C5E-E4B23F0C77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C9445D4-04FE-BA7E-33A5-1B53DB4ABAAD}"/>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4" name="Footer Placeholder 3">
            <a:extLst>
              <a:ext uri="{FF2B5EF4-FFF2-40B4-BE49-F238E27FC236}">
                <a16:creationId xmlns:a16="http://schemas.microsoft.com/office/drawing/2014/main" id="{1B7B849D-36AC-1C22-DDA3-F229769311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05BE30-DB65-C672-66D0-017925179463}"/>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2087155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7108D-EF78-72D4-98D3-77529764436A}"/>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3" name="Footer Placeholder 2">
            <a:extLst>
              <a:ext uri="{FF2B5EF4-FFF2-40B4-BE49-F238E27FC236}">
                <a16:creationId xmlns:a16="http://schemas.microsoft.com/office/drawing/2014/main" id="{01385D2C-7A08-A7ED-1D3F-710CC6E81EF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CBF7A1-328C-7D3E-08E4-A78BB02CD2F4}"/>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374359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531A-B6C1-A6EA-65DC-3AEE6C814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E825EF4-014A-DB85-4018-86933FDB6E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857AED-F1D0-FCB2-35D8-898CC67C6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5A514E-22E8-E078-2DCD-E4F1155BB2C4}"/>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6" name="Footer Placeholder 5">
            <a:extLst>
              <a:ext uri="{FF2B5EF4-FFF2-40B4-BE49-F238E27FC236}">
                <a16:creationId xmlns:a16="http://schemas.microsoft.com/office/drawing/2014/main" id="{AE7F69C1-8741-C66E-37C7-81A93375B7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F3587D-1625-F351-F180-1871B79419C4}"/>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414291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16A01-8EAB-FDA9-B26F-C1EDD010D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20F2117-7EB8-6F3C-6EF7-A061ACE82C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DB6AC22-8FA3-D816-14BB-2AF716FD77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925206-FA1E-0E0E-8B4F-1988D8869862}"/>
              </a:ext>
            </a:extLst>
          </p:cNvPr>
          <p:cNvSpPr>
            <a:spLocks noGrp="1"/>
          </p:cNvSpPr>
          <p:nvPr>
            <p:ph type="dt" sz="half" idx="10"/>
          </p:nvPr>
        </p:nvSpPr>
        <p:spPr/>
        <p:txBody>
          <a:bodyPr/>
          <a:lstStyle/>
          <a:p>
            <a:fld id="{D5A6817A-CDCE-4C20-88DD-70F8F7BB9426}" type="datetimeFigureOut">
              <a:rPr lang="en-IN" smtClean="0"/>
              <a:t>18-05-2025</a:t>
            </a:fld>
            <a:endParaRPr lang="en-IN"/>
          </a:p>
        </p:txBody>
      </p:sp>
      <p:sp>
        <p:nvSpPr>
          <p:cNvPr id="6" name="Footer Placeholder 5">
            <a:extLst>
              <a:ext uri="{FF2B5EF4-FFF2-40B4-BE49-F238E27FC236}">
                <a16:creationId xmlns:a16="http://schemas.microsoft.com/office/drawing/2014/main" id="{D9DD272A-4CE4-2358-9096-B2066A628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E06D3B-DA39-7763-D7EF-C2712DD41395}"/>
              </a:ext>
            </a:extLst>
          </p:cNvPr>
          <p:cNvSpPr>
            <a:spLocks noGrp="1"/>
          </p:cNvSpPr>
          <p:nvPr>
            <p:ph type="sldNum" sz="quarter" idx="12"/>
          </p:nvPr>
        </p:nvSpPr>
        <p:spPr/>
        <p:txBody>
          <a:bodyPr/>
          <a:lstStyle/>
          <a:p>
            <a:fld id="{1DF86DBA-A09C-474D-B68E-B04C678547ED}" type="slidenum">
              <a:rPr lang="en-IN" smtClean="0"/>
              <a:t>‹#›</a:t>
            </a:fld>
            <a:endParaRPr lang="en-IN"/>
          </a:p>
        </p:txBody>
      </p:sp>
    </p:spTree>
    <p:extLst>
      <p:ext uri="{BB962C8B-B14F-4D97-AF65-F5344CB8AC3E}">
        <p14:creationId xmlns:p14="http://schemas.microsoft.com/office/powerpoint/2010/main" val="186926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2A5AB6-DA4D-B96D-156A-AB2027B23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21895F-1BE5-5864-5B6A-842F8354B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9C0DC31-F715-17B3-C217-1170956D41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A6817A-CDCE-4C20-88DD-70F8F7BB9426}" type="datetimeFigureOut">
              <a:rPr lang="en-IN" smtClean="0"/>
              <a:t>18-05-2025</a:t>
            </a:fld>
            <a:endParaRPr lang="en-IN"/>
          </a:p>
        </p:txBody>
      </p:sp>
      <p:sp>
        <p:nvSpPr>
          <p:cNvPr id="5" name="Footer Placeholder 4">
            <a:extLst>
              <a:ext uri="{FF2B5EF4-FFF2-40B4-BE49-F238E27FC236}">
                <a16:creationId xmlns:a16="http://schemas.microsoft.com/office/drawing/2014/main" id="{90ABEFF4-3A87-4C39-3578-F408DCAF3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3505798-0EEA-3E6C-F9CB-7523381363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F86DBA-A09C-474D-B68E-B04C678547ED}" type="slidenum">
              <a:rPr lang="en-IN" smtClean="0"/>
              <a:t>‹#›</a:t>
            </a:fld>
            <a:endParaRPr lang="en-IN"/>
          </a:p>
        </p:txBody>
      </p:sp>
    </p:spTree>
    <p:extLst>
      <p:ext uri="{BB962C8B-B14F-4D97-AF65-F5344CB8AC3E}">
        <p14:creationId xmlns:p14="http://schemas.microsoft.com/office/powerpoint/2010/main" val="803817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14.png"/><Relationship Id="rId10" Type="http://schemas.openxmlformats.org/officeDocument/2006/relationships/image" Target="../media/image1.jpeg"/><Relationship Id="rId4" Type="http://schemas.openxmlformats.org/officeDocument/2006/relationships/image" Target="../media/image13.png"/><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8.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jpg"/><Relationship Id="rId4" Type="http://schemas.openxmlformats.org/officeDocument/2006/relationships/image" Target="../media/image4.jpeg"/><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JPG"/><Relationship Id="rId7" Type="http://schemas.openxmlformats.org/officeDocument/2006/relationships/image" Target="../media/image7.jpg"/><Relationship Id="rId12" Type="http://schemas.openxmlformats.org/officeDocument/2006/relationships/image" Target="../media/image12.png"/><Relationship Id="rId17" Type="http://schemas.openxmlformats.org/officeDocument/2006/relationships/image" Target="../media/image17.jpg"/><Relationship Id="rId2" Type="http://schemas.openxmlformats.org/officeDocument/2006/relationships/image" Target="../media/image2.JPG"/><Relationship Id="rId16" Type="http://schemas.openxmlformats.org/officeDocument/2006/relationships/image" Target="../media/image16.jpg"/><Relationship Id="rId1" Type="http://schemas.openxmlformats.org/officeDocument/2006/relationships/slideLayout" Target="../slideLayouts/slideLayout9.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5" Type="http://schemas.openxmlformats.org/officeDocument/2006/relationships/image" Target="../media/image15.jpg"/><Relationship Id="rId10" Type="http://schemas.openxmlformats.org/officeDocument/2006/relationships/image" Target="../media/image10.jp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7EB8BE-AE6B-06FB-C7BC-C7AD0B6141B4}"/>
              </a:ext>
            </a:extLst>
          </p:cNvPr>
          <p:cNvSpPr>
            <a:spLocks noGrp="1"/>
          </p:cNvSpPr>
          <p:nvPr>
            <p:ph type="title" idx="4294967295"/>
          </p:nvPr>
        </p:nvSpPr>
        <p:spPr>
          <a:xfrm>
            <a:off x="0" y="3014345"/>
            <a:ext cx="12191999" cy="727075"/>
          </a:xfrm>
        </p:spPr>
        <p:txBody>
          <a:bodyPr vert="horz" lIns="91440" tIns="45720" rIns="91440" bIns="45720" rtlCol="0" anchor="ctr">
            <a:noAutofit/>
          </a:bodyPr>
          <a:lstStyle/>
          <a:p>
            <a:pPr algn="ctr"/>
            <a:r>
              <a:rPr lang="ja-JP" altLang="en-US" sz="7200" b="1" dirty="0"/>
              <a:t>ポートフォリオ</a:t>
            </a:r>
            <a:endParaRPr lang="en-US" sz="7200" b="1" kern="1200" dirty="0">
              <a:solidFill>
                <a:schemeClr val="tx1"/>
              </a:solidFill>
              <a:latin typeface="+mj-lt"/>
              <a:ea typeface="+mj-ea"/>
              <a:cs typeface="+mj-cs"/>
            </a:endParaRPr>
          </a:p>
        </p:txBody>
      </p:sp>
      <p:pic>
        <p:nvPicPr>
          <p:cNvPr id="2" name="Picture Placeholder 7" descr="Two men shaking hands in front of a glass wall&#10;&#10;Description automatically generated">
            <a:extLst>
              <a:ext uri="{FF2B5EF4-FFF2-40B4-BE49-F238E27FC236}">
                <a16:creationId xmlns:a16="http://schemas.microsoft.com/office/drawing/2014/main" id="{04EBF1F0-5A9D-4A98-D652-89203CBA5E15}"/>
              </a:ext>
            </a:extLst>
          </p:cNvPr>
          <p:cNvPicPr>
            <a:picLocks noChangeAspect="1"/>
          </p:cNvPicPr>
          <p:nvPr/>
        </p:nvPicPr>
        <p:blipFill>
          <a:blip r:embed="rId2">
            <a:extLst>
              <a:ext uri="{28A0092B-C50C-407E-A947-70E740481C1C}">
                <a14:useLocalDpi xmlns:a14="http://schemas.microsoft.com/office/drawing/2010/main" val="0"/>
              </a:ext>
            </a:extLst>
          </a:blip>
          <a:srcRect l="16700" t="20390" r="45546" b="20390"/>
          <a:stretch/>
        </p:blipFill>
        <p:spPr>
          <a:xfrm>
            <a:off x="-3376246" y="758825"/>
            <a:ext cx="2568575" cy="5375275"/>
          </a:xfrm>
          <a:prstGeom prst="rect">
            <a:avLst/>
          </a:prstGeom>
          <a:effectLst>
            <a:outerShdw sx="1000" sy="1000" algn="ctr" rotWithShape="0">
              <a:schemeClr val="bg1"/>
            </a:outerShdw>
          </a:effectLst>
        </p:spPr>
      </p:pic>
      <p:sp>
        <p:nvSpPr>
          <p:cNvPr id="3" name="Title 3">
            <a:extLst>
              <a:ext uri="{FF2B5EF4-FFF2-40B4-BE49-F238E27FC236}">
                <a16:creationId xmlns:a16="http://schemas.microsoft.com/office/drawing/2014/main" id="{C2437D1C-A0FE-B449-12E1-8C0B10D16476}"/>
              </a:ext>
            </a:extLst>
          </p:cNvPr>
          <p:cNvSpPr txBox="1">
            <a:spLocks/>
          </p:cNvSpPr>
          <p:nvPr/>
        </p:nvSpPr>
        <p:spPr>
          <a:xfrm>
            <a:off x="6096000" y="7971656"/>
            <a:ext cx="6095999" cy="546036"/>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t>サガレ　ラジワルダン</a:t>
            </a:r>
            <a:endParaRPr lang="en-US" dirty="0"/>
          </a:p>
        </p:txBody>
      </p:sp>
      <p:sp>
        <p:nvSpPr>
          <p:cNvPr id="5" name="Text Placeholder 5">
            <a:extLst>
              <a:ext uri="{FF2B5EF4-FFF2-40B4-BE49-F238E27FC236}">
                <a16:creationId xmlns:a16="http://schemas.microsoft.com/office/drawing/2014/main" id="{E6F2912B-BCF3-C9E8-A006-737EF33048FD}"/>
              </a:ext>
            </a:extLst>
          </p:cNvPr>
          <p:cNvSpPr txBox="1">
            <a:spLocks/>
          </p:cNvSpPr>
          <p:nvPr/>
        </p:nvSpPr>
        <p:spPr>
          <a:xfrm>
            <a:off x="6087205" y="9128467"/>
            <a:ext cx="6095999" cy="283233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000" dirty="0"/>
              <a:t>出身：インド、コラプル</a:t>
            </a:r>
            <a:endParaRPr lang="en-IN" altLang="ja-JP" sz="2000" dirty="0"/>
          </a:p>
          <a:p>
            <a:r>
              <a:rPr lang="ja-JP" altLang="en-US" sz="2000" dirty="0"/>
              <a:t>大学：</a:t>
            </a:r>
            <a:r>
              <a:rPr lang="en-IN" altLang="ja-JP" sz="2000" dirty="0"/>
              <a:t>Amity </a:t>
            </a:r>
            <a:r>
              <a:rPr lang="ja-JP" altLang="en-US" sz="2000" dirty="0"/>
              <a:t>大学　ムンバイ</a:t>
            </a:r>
            <a:endParaRPr lang="en-IN" altLang="ja-JP" sz="2000" dirty="0"/>
          </a:p>
          <a:p>
            <a:r>
              <a:rPr lang="ja-JP" altLang="en-US" sz="2000" dirty="0"/>
              <a:t>専門：コンピューターサイエンス</a:t>
            </a:r>
            <a:endParaRPr lang="en-IN" altLang="ja-JP" sz="2000" dirty="0"/>
          </a:p>
          <a:p>
            <a:r>
              <a:rPr lang="ja-JP" altLang="en-US" sz="2000" dirty="0"/>
              <a:t>趣味：読書</a:t>
            </a:r>
            <a:endParaRPr lang="en-IN" altLang="ja-JP" sz="2000" dirty="0"/>
          </a:p>
          <a:p>
            <a:endParaRPr lang="en-US" sz="2000" dirty="0"/>
          </a:p>
        </p:txBody>
      </p:sp>
    </p:spTree>
    <p:extLst>
      <p:ext uri="{BB962C8B-B14F-4D97-AF65-F5344CB8AC3E}">
        <p14:creationId xmlns:p14="http://schemas.microsoft.com/office/powerpoint/2010/main" val="1998041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6AB318-B15D-687A-86B1-5CCB60D6BFAE}"/>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7CA68ED2-EA86-081A-2FE0-994EE18523EF}"/>
              </a:ext>
            </a:extLst>
          </p:cNvPr>
          <p:cNvSpPr txBox="1"/>
          <p:nvPr/>
        </p:nvSpPr>
        <p:spPr>
          <a:xfrm>
            <a:off x="2599766" y="573741"/>
            <a:ext cx="5724644" cy="830997"/>
          </a:xfrm>
          <a:prstGeom prst="rect">
            <a:avLst/>
          </a:prstGeom>
          <a:noFill/>
        </p:spPr>
        <p:txBody>
          <a:bodyPr wrap="none" rtlCol="0">
            <a:spAutoFit/>
          </a:bodyPr>
          <a:lstStyle/>
          <a:p>
            <a:pPr algn="ctr"/>
            <a:r>
              <a:rPr lang="ja-JP" altLang="en-US" sz="4800" b="1" dirty="0"/>
              <a:t>ごみ捨て監視カメラ</a:t>
            </a:r>
            <a:endParaRPr lang="en-IN" sz="4800" b="1" dirty="0"/>
          </a:p>
        </p:txBody>
      </p:sp>
      <p:pic>
        <p:nvPicPr>
          <p:cNvPr id="11" name="Picture 10" descr="A white car on a brick sidewalk">
            <a:extLst>
              <a:ext uri="{FF2B5EF4-FFF2-40B4-BE49-F238E27FC236}">
                <a16:creationId xmlns:a16="http://schemas.microsoft.com/office/drawing/2014/main" id="{BC736CD3-DE9E-EE8F-6544-4CC682AA8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6" y="0"/>
            <a:ext cx="12215706" cy="6871332"/>
          </a:xfrm>
          <a:prstGeom prst="rect">
            <a:avLst/>
          </a:prstGeom>
        </p:spPr>
      </p:pic>
    </p:spTree>
    <p:extLst>
      <p:ext uri="{BB962C8B-B14F-4D97-AF65-F5344CB8AC3E}">
        <p14:creationId xmlns:p14="http://schemas.microsoft.com/office/powerpoint/2010/main" val="3027331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 shot of a computer&#10;&#10;Description automatically generated">
            <a:extLst>
              <a:ext uri="{FF2B5EF4-FFF2-40B4-BE49-F238E27FC236}">
                <a16:creationId xmlns:a16="http://schemas.microsoft.com/office/drawing/2014/main" id="{C8100A97-D674-C5D6-4716-B998C8A1E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4" cy="6858000"/>
          </a:xfrm>
          <a:prstGeom prst="rect">
            <a:avLst/>
          </a:prstGeom>
        </p:spPr>
      </p:pic>
    </p:spTree>
    <p:extLst>
      <p:ext uri="{BB962C8B-B14F-4D97-AF65-F5344CB8AC3E}">
        <p14:creationId xmlns:p14="http://schemas.microsoft.com/office/powerpoint/2010/main" val="246454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car parked on a brick road&#10;&#10;Description automatically generated">
            <a:extLst>
              <a:ext uri="{FF2B5EF4-FFF2-40B4-BE49-F238E27FC236}">
                <a16:creationId xmlns:a16="http://schemas.microsoft.com/office/drawing/2014/main" id="{546FAE3E-ED12-EF13-8F45-121FD7DE0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4" cy="6858000"/>
          </a:xfrm>
          <a:prstGeom prst="rect">
            <a:avLst/>
          </a:prstGeom>
        </p:spPr>
      </p:pic>
    </p:spTree>
    <p:extLst>
      <p:ext uri="{BB962C8B-B14F-4D97-AF65-F5344CB8AC3E}">
        <p14:creationId xmlns:p14="http://schemas.microsoft.com/office/powerpoint/2010/main" val="389404093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672B817-2017-6D89-2648-790A4B439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4" cy="6858000"/>
          </a:xfrm>
          <a:prstGeom prst="rect">
            <a:avLst/>
          </a:prstGeom>
        </p:spPr>
      </p:pic>
    </p:spTree>
    <p:extLst>
      <p:ext uri="{BB962C8B-B14F-4D97-AF65-F5344CB8AC3E}">
        <p14:creationId xmlns:p14="http://schemas.microsoft.com/office/powerpoint/2010/main" val="88628953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1CD47-45C1-ACCC-4022-90C9C56CC015}"/>
            </a:ext>
          </a:extLst>
        </p:cNvPr>
        <p:cNvGrpSpPr/>
        <p:nvPr/>
      </p:nvGrpSpPr>
      <p:grpSpPr>
        <a:xfrm>
          <a:off x="0" y="0"/>
          <a:ext cx="0" cy="0"/>
          <a:chOff x="0" y="0"/>
          <a:chExt cx="0" cy="0"/>
        </a:xfrm>
      </p:grpSpPr>
      <p:pic>
        <p:nvPicPr>
          <p:cNvPr id="4" name="Picture 3" descr="A white car on a brick sidewalk">
            <a:extLst>
              <a:ext uri="{FF2B5EF4-FFF2-40B4-BE49-F238E27FC236}">
                <a16:creationId xmlns:a16="http://schemas.microsoft.com/office/drawing/2014/main" id="{A2A1B077-C937-FE01-631C-A221EE9AFD3F}"/>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44000"/>
                    </a14:imgEffect>
                  </a14:imgLayer>
                </a14:imgProps>
              </a:ext>
              <a:ext uri="{28A0092B-C50C-407E-A947-70E740481C1C}">
                <a14:useLocalDpi xmlns:a14="http://schemas.microsoft.com/office/drawing/2010/main" val="0"/>
              </a:ext>
            </a:extLst>
          </a:blip>
          <a:stretch>
            <a:fillRect/>
          </a:stretch>
        </p:blipFill>
        <p:spPr>
          <a:xfrm>
            <a:off x="-23706" y="0"/>
            <a:ext cx="12215706" cy="6871332"/>
          </a:xfrm>
          <a:prstGeom prst="rect">
            <a:avLst/>
          </a:prstGeom>
        </p:spPr>
      </p:pic>
      <p:sp>
        <p:nvSpPr>
          <p:cNvPr id="3" name="Rectangle 2">
            <a:extLst>
              <a:ext uri="{FF2B5EF4-FFF2-40B4-BE49-F238E27FC236}">
                <a16:creationId xmlns:a16="http://schemas.microsoft.com/office/drawing/2014/main" id="{E468C042-6268-D695-2839-ED0F47D7EA7F}"/>
              </a:ext>
            </a:extLst>
          </p:cNvPr>
          <p:cNvSpPr/>
          <p:nvPr/>
        </p:nvSpPr>
        <p:spPr>
          <a:xfrm>
            <a:off x="0" y="0"/>
            <a:ext cx="12192000" cy="6858000"/>
          </a:xfrm>
          <a:prstGeom prst="rect">
            <a:avLst/>
          </a:prstGeom>
          <a:solidFill>
            <a:schemeClr val="tx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sx="39000" sy="39000" algn="ctr" rotWithShape="0">
                  <a:schemeClr val="tx1"/>
                </a:outerShdw>
              </a:effectLst>
            </a:endParaRPr>
          </a:p>
        </p:txBody>
      </p:sp>
      <p:sp>
        <p:nvSpPr>
          <p:cNvPr id="2" name="TextBox 1">
            <a:extLst>
              <a:ext uri="{FF2B5EF4-FFF2-40B4-BE49-F238E27FC236}">
                <a16:creationId xmlns:a16="http://schemas.microsoft.com/office/drawing/2014/main" id="{B9F5767B-E035-989A-9A74-B922A2FE07E6}"/>
              </a:ext>
            </a:extLst>
          </p:cNvPr>
          <p:cNvSpPr txBox="1"/>
          <p:nvPr/>
        </p:nvSpPr>
        <p:spPr>
          <a:xfrm>
            <a:off x="954947" y="889843"/>
            <a:ext cx="10282105" cy="4524315"/>
          </a:xfrm>
          <a:prstGeom prst="rect">
            <a:avLst/>
          </a:prstGeom>
          <a:noFill/>
        </p:spPr>
        <p:txBody>
          <a:bodyPr wrap="square" rtlCol="0">
            <a:spAutoFit/>
          </a:bodyPr>
          <a:lstStyle/>
          <a:p>
            <a:r>
              <a:rPr lang="en-US" altLang="ja-JP" sz="2400" dirty="0">
                <a:solidFill>
                  <a:schemeClr val="bg1"/>
                </a:solidFill>
              </a:rPr>
              <a:t>2023/11</a:t>
            </a:r>
            <a:r>
              <a:rPr lang="ja-JP" altLang="en-US" sz="2400" dirty="0">
                <a:solidFill>
                  <a:schemeClr val="bg1"/>
                </a:solidFill>
              </a:rPr>
              <a:t>～</a:t>
            </a:r>
            <a:r>
              <a:rPr lang="en-US" altLang="ja-JP" sz="2400" dirty="0">
                <a:solidFill>
                  <a:schemeClr val="bg1"/>
                </a:solidFill>
              </a:rPr>
              <a:t>2024/04(6</a:t>
            </a:r>
            <a:r>
              <a:rPr lang="ja-JP" altLang="en-US" sz="2400" dirty="0">
                <a:solidFill>
                  <a:schemeClr val="bg1"/>
                </a:solidFill>
              </a:rPr>
              <a:t>ヶ月</a:t>
            </a:r>
            <a:r>
              <a:rPr lang="en-US" altLang="ja-JP" sz="2400" dirty="0">
                <a:solidFill>
                  <a:schemeClr val="bg1"/>
                </a:solidFill>
              </a:rPr>
              <a:t>)</a:t>
            </a:r>
          </a:p>
          <a:p>
            <a:r>
              <a:rPr lang="ja-JP" altLang="en-US" sz="2400" b="1" dirty="0">
                <a:solidFill>
                  <a:schemeClr val="bg1"/>
                </a:solidFill>
              </a:rPr>
              <a:t>プロジェクト概要：</a:t>
            </a:r>
            <a:r>
              <a:rPr lang="ja-JP" altLang="en-US" sz="2400" dirty="0">
                <a:solidFill>
                  <a:schemeClr val="bg1"/>
                </a:solidFill>
              </a:rPr>
              <a:t>運転中に窓からごみを捨てる人を認識して、罰金</a:t>
            </a:r>
          </a:p>
          <a:p>
            <a:r>
              <a:rPr lang="ja-JP" altLang="en-US" sz="2400" dirty="0">
                <a:solidFill>
                  <a:schemeClr val="bg1"/>
                </a:solidFill>
              </a:rPr>
              <a:t>　を支払わせるためのシステム開発。</a:t>
            </a:r>
          </a:p>
          <a:p>
            <a:r>
              <a:rPr lang="ja-JP" altLang="en-US" sz="2400" b="1" dirty="0">
                <a:solidFill>
                  <a:schemeClr val="bg1"/>
                </a:solidFill>
              </a:rPr>
              <a:t>開発手法：</a:t>
            </a:r>
            <a:r>
              <a:rPr lang="ja-JP" altLang="en-US" sz="2400" dirty="0">
                <a:solidFill>
                  <a:schemeClr val="bg1"/>
                </a:solidFill>
              </a:rPr>
              <a:t>アジャイル</a:t>
            </a:r>
          </a:p>
          <a:p>
            <a:r>
              <a:rPr lang="ja-JP" altLang="en-US" sz="2400" b="1" dirty="0">
                <a:solidFill>
                  <a:schemeClr val="bg1"/>
                </a:solidFill>
              </a:rPr>
              <a:t>担当業務：</a:t>
            </a:r>
          </a:p>
          <a:p>
            <a:r>
              <a:rPr lang="ja-JP" altLang="en-US" sz="2400" dirty="0">
                <a:solidFill>
                  <a:schemeClr val="bg1"/>
                </a:solidFill>
              </a:rPr>
              <a:t>・機能開発</a:t>
            </a:r>
          </a:p>
          <a:p>
            <a:r>
              <a:rPr lang="ja-JP" altLang="en-US" sz="2400" dirty="0">
                <a:solidFill>
                  <a:schemeClr val="bg1"/>
                </a:solidFill>
              </a:rPr>
              <a:t>　－</a:t>
            </a:r>
            <a:r>
              <a:rPr lang="en-US" altLang="ja-JP" sz="2400" dirty="0">
                <a:solidFill>
                  <a:schemeClr val="bg1"/>
                </a:solidFill>
              </a:rPr>
              <a:t>CRUD</a:t>
            </a:r>
            <a:r>
              <a:rPr lang="ja-JP" altLang="en-US" sz="2400" dirty="0">
                <a:solidFill>
                  <a:schemeClr val="bg1"/>
                </a:solidFill>
              </a:rPr>
              <a:t>機能（車の番号を使って情報を見つける）</a:t>
            </a:r>
          </a:p>
          <a:p>
            <a:r>
              <a:rPr lang="ja-JP" altLang="en-US" sz="2400" dirty="0">
                <a:solidFill>
                  <a:schemeClr val="bg1"/>
                </a:solidFill>
              </a:rPr>
              <a:t>・</a:t>
            </a:r>
            <a:r>
              <a:rPr lang="en-US" altLang="ja-JP" sz="2400" dirty="0">
                <a:solidFill>
                  <a:schemeClr val="bg1"/>
                </a:solidFill>
              </a:rPr>
              <a:t>DB</a:t>
            </a:r>
            <a:r>
              <a:rPr lang="ja-JP" altLang="en-US" sz="2400" dirty="0">
                <a:solidFill>
                  <a:schemeClr val="bg1"/>
                </a:solidFill>
              </a:rPr>
              <a:t>開発</a:t>
            </a:r>
          </a:p>
          <a:p>
            <a:r>
              <a:rPr lang="ja-JP" altLang="en-US" sz="2400" dirty="0">
                <a:solidFill>
                  <a:schemeClr val="bg1"/>
                </a:solidFill>
              </a:rPr>
              <a:t>　－</a:t>
            </a:r>
            <a:r>
              <a:rPr lang="en-US" altLang="ja-JP" sz="2400" dirty="0">
                <a:solidFill>
                  <a:schemeClr val="bg1"/>
                </a:solidFill>
              </a:rPr>
              <a:t>DB</a:t>
            </a:r>
            <a:r>
              <a:rPr lang="ja-JP" altLang="en-US" sz="2400" dirty="0">
                <a:solidFill>
                  <a:schemeClr val="bg1"/>
                </a:solidFill>
              </a:rPr>
              <a:t>デザイン開発、新規テーブル作成、カラム追加</a:t>
            </a:r>
          </a:p>
          <a:p>
            <a:r>
              <a:rPr lang="ja-JP" altLang="en-US" sz="2400" dirty="0">
                <a:solidFill>
                  <a:schemeClr val="bg1"/>
                </a:solidFill>
              </a:rPr>
              <a:t>・フロントエンドとモデルの統合</a:t>
            </a:r>
          </a:p>
          <a:p>
            <a:r>
              <a:rPr lang="ja-JP" altLang="en-US" sz="2400" dirty="0">
                <a:solidFill>
                  <a:schemeClr val="bg1"/>
                </a:solidFill>
              </a:rPr>
              <a:t>・データクリーニング</a:t>
            </a:r>
          </a:p>
          <a:p>
            <a:r>
              <a:rPr lang="ja-JP" altLang="en-US" sz="2400" b="1" dirty="0">
                <a:solidFill>
                  <a:schemeClr val="bg1"/>
                </a:solidFill>
              </a:rPr>
              <a:t>開発言語：</a:t>
            </a:r>
            <a:r>
              <a:rPr lang="en-US" altLang="ja-JP" sz="2400" dirty="0">
                <a:solidFill>
                  <a:schemeClr val="bg1"/>
                </a:solidFill>
              </a:rPr>
              <a:t>PHP, SQL, Python, HTML, CSS</a:t>
            </a:r>
            <a:endParaRPr lang="en-IN" sz="2400" dirty="0">
              <a:solidFill>
                <a:schemeClr val="bg1"/>
              </a:solidFill>
            </a:endParaRPr>
          </a:p>
        </p:txBody>
      </p:sp>
    </p:spTree>
    <p:extLst>
      <p:ext uri="{BB962C8B-B14F-4D97-AF65-F5344CB8AC3E}">
        <p14:creationId xmlns:p14="http://schemas.microsoft.com/office/powerpoint/2010/main" val="274594668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BDBDB-FE14-F79E-F01D-EA363792521E}"/>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4EA5CD29-EE21-4B60-998F-E24E041CD6F3}"/>
              </a:ext>
            </a:extLst>
          </p:cNvPr>
          <p:cNvPicPr>
            <a:picLocks noChangeAspect="1"/>
          </p:cNvPicPr>
          <p:nvPr/>
        </p:nvPicPr>
        <p:blipFill>
          <a:blip r:embed="rId2">
            <a:extLst>
              <a:ext uri="{28A0092B-C50C-407E-A947-70E740481C1C}">
                <a14:useLocalDpi xmlns:a14="http://schemas.microsoft.com/office/drawing/2010/main" val="0"/>
              </a:ext>
            </a:extLst>
          </a:blip>
          <a:srcRect l="51575" t="8999" r="8268" b="8999"/>
          <a:stretch/>
        </p:blipFill>
        <p:spPr>
          <a:xfrm>
            <a:off x="3084989" y="0"/>
            <a:ext cx="2945378" cy="3383269"/>
          </a:xfrm>
          <a:prstGeom prst="rect">
            <a:avLst/>
          </a:prstGeom>
        </p:spPr>
      </p:pic>
      <p:pic>
        <p:nvPicPr>
          <p:cNvPr id="19" name="Picture 18">
            <a:extLst>
              <a:ext uri="{FF2B5EF4-FFF2-40B4-BE49-F238E27FC236}">
                <a16:creationId xmlns:a16="http://schemas.microsoft.com/office/drawing/2014/main" id="{B0304068-0BE3-22B1-390F-F3B42F95880D}"/>
              </a:ext>
            </a:extLst>
          </p:cNvPr>
          <p:cNvPicPr>
            <a:picLocks noChangeAspect="1"/>
          </p:cNvPicPr>
          <p:nvPr/>
        </p:nvPicPr>
        <p:blipFill>
          <a:blip r:embed="rId3">
            <a:extLst>
              <a:ext uri="{28A0092B-C50C-407E-A947-70E740481C1C}">
                <a14:useLocalDpi xmlns:a14="http://schemas.microsoft.com/office/drawing/2010/main" val="0"/>
              </a:ext>
            </a:extLst>
          </a:blip>
          <a:srcRect l="7239" t="9061" r="47829"/>
          <a:stretch/>
        </p:blipFill>
        <p:spPr>
          <a:xfrm>
            <a:off x="6145909" y="10"/>
            <a:ext cx="2971800" cy="3383268"/>
          </a:xfrm>
          <a:prstGeom prst="rect">
            <a:avLst/>
          </a:prstGeom>
        </p:spPr>
      </p:pic>
      <p:pic>
        <p:nvPicPr>
          <p:cNvPr id="20" name="Picture 19">
            <a:extLst>
              <a:ext uri="{FF2B5EF4-FFF2-40B4-BE49-F238E27FC236}">
                <a16:creationId xmlns:a16="http://schemas.microsoft.com/office/drawing/2014/main" id="{B38F299D-9E48-04DE-8ADA-577F33D3817D}"/>
              </a:ext>
            </a:extLst>
          </p:cNvPr>
          <p:cNvPicPr>
            <a:picLocks noChangeAspect="1"/>
          </p:cNvPicPr>
          <p:nvPr/>
        </p:nvPicPr>
        <p:blipFill>
          <a:blip r:embed="rId4">
            <a:extLst>
              <a:ext uri="{28A0092B-C50C-407E-A947-70E740481C1C}">
                <a14:useLocalDpi xmlns:a14="http://schemas.microsoft.com/office/drawing/2010/main" val="0"/>
              </a:ext>
            </a:extLst>
          </a:blip>
          <a:srcRect l="50462" r="130"/>
          <a:stretch/>
        </p:blipFill>
        <p:spPr>
          <a:xfrm>
            <a:off x="9220200" y="10"/>
            <a:ext cx="2971800" cy="3383268"/>
          </a:xfrm>
          <a:prstGeom prst="rect">
            <a:avLst/>
          </a:prstGeom>
        </p:spPr>
      </p:pic>
      <p:pic>
        <p:nvPicPr>
          <p:cNvPr id="21" name="Picture 20">
            <a:extLst>
              <a:ext uri="{FF2B5EF4-FFF2-40B4-BE49-F238E27FC236}">
                <a16:creationId xmlns:a16="http://schemas.microsoft.com/office/drawing/2014/main" id="{FF29C281-231F-70D6-D8D4-7D239384A745}"/>
              </a:ext>
            </a:extLst>
          </p:cNvPr>
          <p:cNvPicPr>
            <a:picLocks noChangeAspect="1"/>
          </p:cNvPicPr>
          <p:nvPr/>
        </p:nvPicPr>
        <p:blipFill>
          <a:blip r:embed="rId5">
            <a:extLst>
              <a:ext uri="{28A0092B-C50C-407E-A947-70E740481C1C}">
                <a14:useLocalDpi xmlns:a14="http://schemas.microsoft.com/office/drawing/2010/main" val="0"/>
              </a:ext>
            </a:extLst>
          </a:blip>
          <a:srcRect l="44109" r="7593" b="2202"/>
          <a:stretch/>
        </p:blipFill>
        <p:spPr>
          <a:xfrm>
            <a:off x="-1017" y="3474720"/>
            <a:ext cx="2970465" cy="3383280"/>
          </a:xfrm>
          <a:prstGeom prst="rect">
            <a:avLst/>
          </a:prstGeom>
        </p:spPr>
      </p:pic>
      <p:pic>
        <p:nvPicPr>
          <p:cNvPr id="22" name="Picture 21">
            <a:extLst>
              <a:ext uri="{FF2B5EF4-FFF2-40B4-BE49-F238E27FC236}">
                <a16:creationId xmlns:a16="http://schemas.microsoft.com/office/drawing/2014/main" id="{1668EB85-9CAD-9C84-C3E6-8D4B01C9CEF0}"/>
              </a:ext>
            </a:extLst>
          </p:cNvPr>
          <p:cNvPicPr>
            <a:picLocks noChangeAspect="1"/>
          </p:cNvPicPr>
          <p:nvPr/>
        </p:nvPicPr>
        <p:blipFill>
          <a:blip r:embed="rId6">
            <a:extLst>
              <a:ext uri="{28A0092B-C50C-407E-A947-70E740481C1C}">
                <a14:useLocalDpi xmlns:a14="http://schemas.microsoft.com/office/drawing/2010/main" val="0"/>
              </a:ext>
            </a:extLst>
          </a:blip>
          <a:srcRect l="10457" t="-291" r="10457" b="8881"/>
          <a:stretch/>
        </p:blipFill>
        <p:spPr>
          <a:xfrm>
            <a:off x="3084989" y="3474719"/>
            <a:ext cx="2945378" cy="3383268"/>
          </a:xfrm>
          <a:prstGeom prst="rect">
            <a:avLst/>
          </a:prstGeom>
        </p:spPr>
      </p:pic>
      <p:pic>
        <p:nvPicPr>
          <p:cNvPr id="23" name="Picture 22">
            <a:extLst>
              <a:ext uri="{FF2B5EF4-FFF2-40B4-BE49-F238E27FC236}">
                <a16:creationId xmlns:a16="http://schemas.microsoft.com/office/drawing/2014/main" id="{2951F973-BCFF-84FF-FD32-E2CFA41F413A}"/>
              </a:ext>
            </a:extLst>
          </p:cNvPr>
          <p:cNvPicPr>
            <a:picLocks noChangeAspect="1"/>
          </p:cNvPicPr>
          <p:nvPr/>
        </p:nvPicPr>
        <p:blipFill>
          <a:blip r:embed="rId7">
            <a:extLst>
              <a:ext uri="{28A0092B-C50C-407E-A947-70E740481C1C}">
                <a14:useLocalDpi xmlns:a14="http://schemas.microsoft.com/office/drawing/2010/main" val="0"/>
              </a:ext>
            </a:extLst>
          </a:blip>
          <a:srcRect l="2810" t="2497" r="4872" b="5119"/>
          <a:stretch/>
        </p:blipFill>
        <p:spPr>
          <a:xfrm>
            <a:off x="6145909" y="3474719"/>
            <a:ext cx="2971800" cy="3383268"/>
          </a:xfrm>
          <a:prstGeom prst="rect">
            <a:avLst/>
          </a:prstGeom>
        </p:spPr>
      </p:pic>
      <p:pic>
        <p:nvPicPr>
          <p:cNvPr id="24" name="Picture 23">
            <a:extLst>
              <a:ext uri="{FF2B5EF4-FFF2-40B4-BE49-F238E27FC236}">
                <a16:creationId xmlns:a16="http://schemas.microsoft.com/office/drawing/2014/main" id="{F3A09149-8DC9-255D-ADF1-9D67B01787E7}"/>
              </a:ext>
            </a:extLst>
          </p:cNvPr>
          <p:cNvPicPr>
            <a:picLocks noChangeAspect="1"/>
          </p:cNvPicPr>
          <p:nvPr/>
        </p:nvPicPr>
        <p:blipFill>
          <a:blip r:embed="rId8">
            <a:extLst>
              <a:ext uri="{28A0092B-C50C-407E-A947-70E740481C1C}">
                <a14:useLocalDpi xmlns:a14="http://schemas.microsoft.com/office/drawing/2010/main" val="0"/>
              </a:ext>
            </a:extLst>
          </a:blip>
          <a:srcRect l="13606" t="4279" r="41233" b="4279"/>
          <a:stretch/>
        </p:blipFill>
        <p:spPr>
          <a:xfrm>
            <a:off x="9220200" y="3474719"/>
            <a:ext cx="2971800" cy="3383268"/>
          </a:xfrm>
          <a:prstGeom prst="rect">
            <a:avLst/>
          </a:prstGeom>
        </p:spPr>
      </p:pic>
      <p:pic>
        <p:nvPicPr>
          <p:cNvPr id="25" name="Picture 24">
            <a:extLst>
              <a:ext uri="{FF2B5EF4-FFF2-40B4-BE49-F238E27FC236}">
                <a16:creationId xmlns:a16="http://schemas.microsoft.com/office/drawing/2014/main" id="{3D154E94-D3E4-FF41-BAA4-356A7DA84295}"/>
              </a:ext>
            </a:extLst>
          </p:cNvPr>
          <p:cNvPicPr>
            <a:picLocks noChangeAspect="1"/>
          </p:cNvPicPr>
          <p:nvPr/>
        </p:nvPicPr>
        <p:blipFill>
          <a:blip r:embed="rId9">
            <a:extLst>
              <a:ext uri="{28A0092B-C50C-407E-A947-70E740481C1C}">
                <a14:useLocalDpi xmlns:a14="http://schemas.microsoft.com/office/drawing/2010/main" val="0"/>
              </a:ext>
            </a:extLst>
          </a:blip>
          <a:srcRect l="26326" t="4712" r="26630"/>
          <a:stretch/>
        </p:blipFill>
        <p:spPr>
          <a:xfrm>
            <a:off x="0" y="0"/>
            <a:ext cx="2969448" cy="3383278"/>
          </a:xfrm>
          <a:prstGeom prst="rect">
            <a:avLst/>
          </a:prstGeom>
        </p:spPr>
      </p:pic>
      <p:sp>
        <p:nvSpPr>
          <p:cNvPr id="3" name="Title 11">
            <a:extLst>
              <a:ext uri="{FF2B5EF4-FFF2-40B4-BE49-F238E27FC236}">
                <a16:creationId xmlns:a16="http://schemas.microsoft.com/office/drawing/2014/main" id="{A74B40C4-37AF-14F2-36F9-41185ACEAFE7}"/>
              </a:ext>
            </a:extLst>
          </p:cNvPr>
          <p:cNvSpPr>
            <a:spLocks noGrp="1"/>
          </p:cNvSpPr>
          <p:nvPr>
            <p:ph type="title"/>
          </p:nvPr>
        </p:nvSpPr>
        <p:spPr>
          <a:xfrm>
            <a:off x="12574693" y="901122"/>
            <a:ext cx="5291663" cy="807606"/>
          </a:xfrm>
        </p:spPr>
        <p:txBody>
          <a:bodyPr vert="horz" lIns="91440" tIns="45720" rIns="91440" bIns="45720" rtlCol="0" anchor="b">
            <a:normAutofit/>
          </a:bodyPr>
          <a:lstStyle/>
          <a:p>
            <a:pPr algn="ctr"/>
            <a:r>
              <a:rPr lang="ja-JP" altLang="en-US" sz="4000" dirty="0"/>
              <a:t>読書</a:t>
            </a:r>
            <a:endParaRPr lang="en-US" sz="4000" dirty="0"/>
          </a:p>
        </p:txBody>
      </p:sp>
      <p:sp>
        <p:nvSpPr>
          <p:cNvPr id="11" name="Text Placeholder 16">
            <a:extLst>
              <a:ext uri="{FF2B5EF4-FFF2-40B4-BE49-F238E27FC236}">
                <a16:creationId xmlns:a16="http://schemas.microsoft.com/office/drawing/2014/main" id="{0E87AECC-6233-BE95-DB64-1C0F9594651F}"/>
              </a:ext>
            </a:extLst>
          </p:cNvPr>
          <p:cNvSpPr>
            <a:spLocks noGrp="1"/>
          </p:cNvSpPr>
          <p:nvPr>
            <p:ph type="body" sz="half" idx="2"/>
          </p:nvPr>
        </p:nvSpPr>
        <p:spPr>
          <a:xfrm>
            <a:off x="12574694" y="1911928"/>
            <a:ext cx="5291663" cy="4455534"/>
          </a:xfrm>
        </p:spPr>
        <p:txBody>
          <a:bodyPr vert="horz" lIns="91440" tIns="45720" rIns="91440" bIns="45720" rtlCol="0">
            <a:normAutofit/>
          </a:bodyPr>
          <a:lstStyle/>
          <a:p>
            <a:pPr indent="-228600">
              <a:buFont typeface="Arial" panose="020B0604020202020204" pitchFamily="34" charset="0"/>
              <a:buChar char="•"/>
            </a:pPr>
            <a:r>
              <a:rPr lang="en-US" altLang="ja-JP" sz="1800" dirty="0"/>
              <a:t>2021</a:t>
            </a:r>
            <a:r>
              <a:rPr lang="ja-JP" altLang="en-US" sz="1800" dirty="0"/>
              <a:t>年</a:t>
            </a:r>
            <a:r>
              <a:rPr lang="en-US" altLang="ja-JP" sz="1800" dirty="0"/>
              <a:t>4</a:t>
            </a:r>
            <a:r>
              <a:rPr lang="ja-JP" altLang="en-US" sz="1800" dirty="0"/>
              <a:t>月に読み始めました。</a:t>
            </a:r>
            <a:endParaRPr lang="en-IN" altLang="ja-JP" sz="1800" dirty="0"/>
          </a:p>
          <a:p>
            <a:pPr indent="-228600">
              <a:buFont typeface="Arial" panose="020B0604020202020204" pitchFamily="34" charset="0"/>
              <a:buChar char="•"/>
            </a:pPr>
            <a:r>
              <a:rPr lang="ja-JP" altLang="en-US" sz="1800" dirty="0"/>
              <a:t>好きなジャンル：ビジネス、経済と技術。</a:t>
            </a:r>
            <a:endParaRPr lang="en-IN" altLang="ja-JP" sz="1800" dirty="0"/>
          </a:p>
          <a:p>
            <a:pPr indent="-228600">
              <a:buFont typeface="Arial" panose="020B0604020202020204" pitchFamily="34" charset="0"/>
              <a:buChar char="•"/>
            </a:pPr>
            <a:r>
              <a:rPr lang="en-US" altLang="ja-JP" sz="1800" dirty="0"/>
              <a:t>60</a:t>
            </a:r>
            <a:r>
              <a:rPr lang="ja-JP" altLang="en-US" sz="1800" dirty="0"/>
              <a:t>冊（さつ）以上の本を読みました。</a:t>
            </a:r>
            <a:endParaRPr lang="en-US" sz="1800" dirty="0"/>
          </a:p>
        </p:txBody>
      </p:sp>
      <p:sp>
        <p:nvSpPr>
          <p:cNvPr id="15" name="Rectangle 14">
            <a:extLst>
              <a:ext uri="{FF2B5EF4-FFF2-40B4-BE49-F238E27FC236}">
                <a16:creationId xmlns:a16="http://schemas.microsoft.com/office/drawing/2014/main" id="{F16955A8-139B-3119-BFAD-97C2F678E197}"/>
              </a:ext>
            </a:extLst>
          </p:cNvPr>
          <p:cNvSpPr/>
          <p:nvPr/>
        </p:nvSpPr>
        <p:spPr>
          <a:xfrm>
            <a:off x="-1017" y="3043842"/>
            <a:ext cx="12190664" cy="770316"/>
          </a:xfrm>
          <a:prstGeom prst="rect">
            <a:avLst/>
          </a:prstGeom>
          <a:solidFill>
            <a:schemeClr val="tx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6000" dirty="0"/>
              <a:t>プロジェクト</a:t>
            </a:r>
            <a:endParaRPr lang="en-IN" sz="6000" dirty="0"/>
          </a:p>
        </p:txBody>
      </p:sp>
      <p:sp>
        <p:nvSpPr>
          <p:cNvPr id="2" name="Title 3">
            <a:extLst>
              <a:ext uri="{FF2B5EF4-FFF2-40B4-BE49-F238E27FC236}">
                <a16:creationId xmlns:a16="http://schemas.microsoft.com/office/drawing/2014/main" id="{312C3471-C904-FEAA-AF23-C7A10C6DE711}"/>
              </a:ext>
            </a:extLst>
          </p:cNvPr>
          <p:cNvSpPr txBox="1">
            <a:spLocks/>
          </p:cNvSpPr>
          <p:nvPr/>
        </p:nvSpPr>
        <p:spPr>
          <a:xfrm>
            <a:off x="5410200" y="6829893"/>
            <a:ext cx="6006215" cy="726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ja-JP" altLang="en-US" sz="4000"/>
              <a:t>ありがとうございました</a:t>
            </a:r>
            <a:endParaRPr lang="en-US" sz="4000" dirty="0"/>
          </a:p>
        </p:txBody>
      </p:sp>
      <p:pic>
        <p:nvPicPr>
          <p:cNvPr id="5" name="Picture Placeholder 7" descr="Two men shaking hands in front of a glass wall&#10;&#10;Description automatically generated">
            <a:extLst>
              <a:ext uri="{FF2B5EF4-FFF2-40B4-BE49-F238E27FC236}">
                <a16:creationId xmlns:a16="http://schemas.microsoft.com/office/drawing/2014/main" id="{5658C9E3-5AB4-57FE-5BE7-A2B6CB4C0540}"/>
              </a:ext>
            </a:extLst>
          </p:cNvPr>
          <p:cNvPicPr>
            <a:picLocks noChangeAspect="1"/>
          </p:cNvPicPr>
          <p:nvPr/>
        </p:nvPicPr>
        <p:blipFill>
          <a:blip r:embed="rId10">
            <a:extLst>
              <a:ext uri="{28A0092B-C50C-407E-A947-70E740481C1C}">
                <a14:useLocalDpi xmlns:a14="http://schemas.microsoft.com/office/drawing/2010/main" val="0"/>
              </a:ext>
            </a:extLst>
          </a:blip>
          <a:srcRect l="16700" t="20390" r="45546" b="20390"/>
          <a:stretch/>
        </p:blipFill>
        <p:spPr>
          <a:xfrm>
            <a:off x="-2603086" y="759126"/>
            <a:ext cx="2569653" cy="5374256"/>
          </a:xfrm>
          <a:prstGeom prst="rect">
            <a:avLst/>
          </a:prstGeom>
        </p:spPr>
      </p:pic>
      <p:sp>
        <p:nvSpPr>
          <p:cNvPr id="6" name="Title 3">
            <a:extLst>
              <a:ext uri="{FF2B5EF4-FFF2-40B4-BE49-F238E27FC236}">
                <a16:creationId xmlns:a16="http://schemas.microsoft.com/office/drawing/2014/main" id="{FB617E75-F530-F147-38BA-B238B9984D35}"/>
              </a:ext>
            </a:extLst>
          </p:cNvPr>
          <p:cNvSpPr txBox="1">
            <a:spLocks/>
          </p:cNvSpPr>
          <p:nvPr/>
        </p:nvSpPr>
        <p:spPr>
          <a:xfrm>
            <a:off x="5410200" y="-485775"/>
            <a:ext cx="6006215" cy="727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ja-JP" altLang="en-US" sz="2800" dirty="0"/>
              <a:t>ポートフォリオ　以上</a:t>
            </a:r>
            <a:endParaRPr lang="en-US" sz="2800" dirty="0"/>
          </a:p>
        </p:txBody>
      </p:sp>
    </p:spTree>
    <p:extLst>
      <p:ext uri="{BB962C8B-B14F-4D97-AF65-F5344CB8AC3E}">
        <p14:creationId xmlns:p14="http://schemas.microsoft.com/office/powerpoint/2010/main" val="419827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C30EF6-0664-BD67-3724-78BB4B178030}"/>
            </a:ext>
          </a:extLst>
        </p:cNvPr>
        <p:cNvGrpSpPr/>
        <p:nvPr/>
      </p:nvGrpSpPr>
      <p:grpSpPr>
        <a:xfrm>
          <a:off x="0" y="0"/>
          <a:ext cx="0" cy="0"/>
          <a:chOff x="0" y="0"/>
          <a:chExt cx="0" cy="0"/>
        </a:xfrm>
      </p:grpSpPr>
      <p:sp>
        <p:nvSpPr>
          <p:cNvPr id="13" name="tint">
            <a:extLst>
              <a:ext uri="{FF2B5EF4-FFF2-40B4-BE49-F238E27FC236}">
                <a16:creationId xmlns:a16="http://schemas.microsoft.com/office/drawing/2014/main" id="{AA7AA3E8-CD49-EEEC-A34D-BDC7CCAAA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7E5F392-BF20-72C5-6842-9786EAA01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395D184-58A9-2752-AF04-2C7B479E6930}"/>
              </a:ext>
            </a:extLst>
          </p:cNvPr>
          <p:cNvSpPr>
            <a:spLocks noGrp="1"/>
          </p:cNvSpPr>
          <p:nvPr>
            <p:ph type="title"/>
          </p:nvPr>
        </p:nvSpPr>
        <p:spPr>
          <a:xfrm>
            <a:off x="5410200" y="753739"/>
            <a:ext cx="6006215" cy="726774"/>
          </a:xfrm>
        </p:spPr>
        <p:txBody>
          <a:bodyPr vert="horz" lIns="91440" tIns="45720" rIns="91440" bIns="45720" rtlCol="0" anchor="ctr">
            <a:normAutofit/>
          </a:bodyPr>
          <a:lstStyle/>
          <a:p>
            <a:pPr algn="ctr"/>
            <a:r>
              <a:rPr lang="ja-JP" altLang="en-US" sz="4000" kern="1200" dirty="0">
                <a:solidFill>
                  <a:schemeClr val="tx1"/>
                </a:solidFill>
                <a:latin typeface="+mj-lt"/>
                <a:ea typeface="+mj-ea"/>
                <a:cs typeface="+mj-cs"/>
              </a:rPr>
              <a:t>ありがとうございました</a:t>
            </a:r>
            <a:endParaRPr lang="en-US" sz="4000" kern="1200" dirty="0">
              <a:solidFill>
                <a:schemeClr val="tx1"/>
              </a:solidFill>
              <a:latin typeface="+mj-lt"/>
              <a:ea typeface="+mj-ea"/>
              <a:cs typeface="+mj-cs"/>
            </a:endParaRPr>
          </a:p>
        </p:txBody>
      </p:sp>
      <p:sp>
        <p:nvSpPr>
          <p:cNvPr id="21" name="Rectangle 20">
            <a:extLst>
              <a:ext uri="{FF2B5EF4-FFF2-40B4-BE49-F238E27FC236}">
                <a16:creationId xmlns:a16="http://schemas.microsoft.com/office/drawing/2014/main" id="{ACC37754-5771-CE7A-D3B8-4DABD64A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Two men shaking hands in front of a glass wall&#10;&#10;Description automatically generated">
            <a:extLst>
              <a:ext uri="{FF2B5EF4-FFF2-40B4-BE49-F238E27FC236}">
                <a16:creationId xmlns:a16="http://schemas.microsoft.com/office/drawing/2014/main" id="{3E64D63E-BB27-7A5A-C23D-32FA4C7EF5C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700" t="20390" r="45546" b="20390"/>
          <a:stretch/>
        </p:blipFill>
        <p:spPr>
          <a:xfrm>
            <a:off x="1420274" y="759126"/>
            <a:ext cx="2569653" cy="5374256"/>
          </a:xfrm>
          <a:prstGeom prst="rect">
            <a:avLst/>
          </a:prstGeom>
        </p:spPr>
      </p:pic>
      <p:sp>
        <p:nvSpPr>
          <p:cNvPr id="2" name="Title 3">
            <a:extLst>
              <a:ext uri="{FF2B5EF4-FFF2-40B4-BE49-F238E27FC236}">
                <a16:creationId xmlns:a16="http://schemas.microsoft.com/office/drawing/2014/main" id="{94521556-297F-43C4-DDA6-D3B9CDE77A94}"/>
              </a:ext>
            </a:extLst>
          </p:cNvPr>
          <p:cNvSpPr txBox="1">
            <a:spLocks/>
          </p:cNvSpPr>
          <p:nvPr/>
        </p:nvSpPr>
        <p:spPr>
          <a:xfrm>
            <a:off x="5410200" y="37282"/>
            <a:ext cx="6006215" cy="727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ja-JP" altLang="en-US" sz="2800" dirty="0"/>
              <a:t>ポートフォリオ　以上</a:t>
            </a:r>
            <a:endParaRPr lang="en-US" sz="2800" dirty="0"/>
          </a:p>
        </p:txBody>
      </p:sp>
      <p:cxnSp>
        <p:nvCxnSpPr>
          <p:cNvPr id="5" name="Straight Connector 4">
            <a:extLst>
              <a:ext uri="{FF2B5EF4-FFF2-40B4-BE49-F238E27FC236}">
                <a16:creationId xmlns:a16="http://schemas.microsoft.com/office/drawing/2014/main" id="{DD820DDA-B369-C7F0-3C7F-876149BC233E}"/>
              </a:ext>
            </a:extLst>
          </p:cNvPr>
          <p:cNvCxnSpPr/>
          <p:nvPr/>
        </p:nvCxnSpPr>
        <p:spPr>
          <a:xfrm>
            <a:off x="5410200" y="1423356"/>
            <a:ext cx="6006215" cy="0"/>
          </a:xfrm>
          <a:prstGeom prst="line">
            <a:avLst/>
          </a:prstGeom>
        </p:spPr>
        <p:style>
          <a:lnRef idx="2">
            <a:schemeClr val="dk1"/>
          </a:lnRef>
          <a:fillRef idx="0">
            <a:schemeClr val="dk1"/>
          </a:fillRef>
          <a:effectRef idx="1">
            <a:schemeClr val="dk1"/>
          </a:effectRef>
          <a:fontRef idx="minor">
            <a:schemeClr val="tx1"/>
          </a:fontRef>
        </p:style>
      </p:cxnSp>
      <p:pic>
        <p:nvPicPr>
          <p:cNvPr id="6" name="Picture 5">
            <a:extLst>
              <a:ext uri="{FF2B5EF4-FFF2-40B4-BE49-F238E27FC236}">
                <a16:creationId xmlns:a16="http://schemas.microsoft.com/office/drawing/2014/main" id="{0D6BD232-FDB7-5216-8C72-5F8FDD577913}"/>
              </a:ext>
            </a:extLst>
          </p:cNvPr>
          <p:cNvPicPr>
            <a:picLocks noChangeAspect="1"/>
          </p:cNvPicPr>
          <p:nvPr/>
        </p:nvPicPr>
        <p:blipFill>
          <a:blip r:embed="rId3">
            <a:extLst>
              <a:ext uri="{28A0092B-C50C-407E-A947-70E740481C1C}">
                <a14:useLocalDpi xmlns:a14="http://schemas.microsoft.com/office/drawing/2010/main" val="0"/>
              </a:ext>
            </a:extLst>
          </a:blip>
          <a:srcRect l="50462" r="130"/>
          <a:stretch/>
        </p:blipFill>
        <p:spPr>
          <a:xfrm>
            <a:off x="8443439" y="3297015"/>
            <a:ext cx="2971800" cy="3383268"/>
          </a:xfrm>
          <a:prstGeom prst="rect">
            <a:avLst/>
          </a:prstGeom>
        </p:spPr>
      </p:pic>
      <p:pic>
        <p:nvPicPr>
          <p:cNvPr id="7" name="Picture 6">
            <a:extLst>
              <a:ext uri="{FF2B5EF4-FFF2-40B4-BE49-F238E27FC236}">
                <a16:creationId xmlns:a16="http://schemas.microsoft.com/office/drawing/2014/main" id="{6DFA2D44-9805-04EE-D339-80E032E4D369}"/>
              </a:ext>
            </a:extLst>
          </p:cNvPr>
          <p:cNvPicPr>
            <a:picLocks noChangeAspect="1"/>
          </p:cNvPicPr>
          <p:nvPr/>
        </p:nvPicPr>
        <p:blipFill>
          <a:blip r:embed="rId4">
            <a:extLst>
              <a:ext uri="{28A0092B-C50C-407E-A947-70E740481C1C}">
                <a14:useLocalDpi xmlns:a14="http://schemas.microsoft.com/office/drawing/2010/main" val="0"/>
              </a:ext>
            </a:extLst>
          </a:blip>
          <a:srcRect l="26326" t="4712" r="26630"/>
          <a:stretch/>
        </p:blipFill>
        <p:spPr>
          <a:xfrm>
            <a:off x="5410200" y="3292702"/>
            <a:ext cx="2969448" cy="3383278"/>
          </a:xfrm>
          <a:prstGeom prst="rect">
            <a:avLst/>
          </a:prstGeom>
        </p:spPr>
      </p:pic>
      <p:sp>
        <p:nvSpPr>
          <p:cNvPr id="9" name="TextBox 8">
            <a:extLst>
              <a:ext uri="{FF2B5EF4-FFF2-40B4-BE49-F238E27FC236}">
                <a16:creationId xmlns:a16="http://schemas.microsoft.com/office/drawing/2014/main" id="{633A9DBC-5EDC-BD70-B364-37A8C7FC6119}"/>
              </a:ext>
            </a:extLst>
          </p:cNvPr>
          <p:cNvSpPr txBox="1"/>
          <p:nvPr/>
        </p:nvSpPr>
        <p:spPr>
          <a:xfrm>
            <a:off x="69894" y="6306648"/>
            <a:ext cx="5173881" cy="369332"/>
          </a:xfrm>
          <a:prstGeom prst="rect">
            <a:avLst/>
          </a:prstGeom>
          <a:noFill/>
        </p:spPr>
        <p:txBody>
          <a:bodyPr wrap="square" rtlCol="0">
            <a:spAutoFit/>
          </a:bodyPr>
          <a:lstStyle/>
          <a:p>
            <a:pPr algn="ctr"/>
            <a:r>
              <a:rPr lang="ja-JP" altLang="en-US" dirty="0"/>
              <a:t>サガレ　ラジワルダン</a:t>
            </a:r>
            <a:endParaRPr lang="en-IN" dirty="0"/>
          </a:p>
        </p:txBody>
      </p:sp>
      <p:sp>
        <p:nvSpPr>
          <p:cNvPr id="10" name="TextBox 9">
            <a:extLst>
              <a:ext uri="{FF2B5EF4-FFF2-40B4-BE49-F238E27FC236}">
                <a16:creationId xmlns:a16="http://schemas.microsoft.com/office/drawing/2014/main" id="{34061D04-848D-D73A-3042-D8FF78FC26A4}"/>
              </a:ext>
            </a:extLst>
          </p:cNvPr>
          <p:cNvSpPr txBox="1"/>
          <p:nvPr/>
        </p:nvSpPr>
        <p:spPr>
          <a:xfrm>
            <a:off x="5803293" y="1601460"/>
            <a:ext cx="5280292" cy="923330"/>
          </a:xfrm>
          <a:prstGeom prst="rect">
            <a:avLst/>
          </a:prstGeom>
          <a:noFill/>
        </p:spPr>
        <p:txBody>
          <a:bodyPr wrap="none" rtlCol="0">
            <a:spAutoFit/>
          </a:bodyPr>
          <a:lstStyle/>
          <a:p>
            <a:r>
              <a:rPr lang="ja-JP" altLang="en-US" dirty="0"/>
              <a:t>出身：コーラープル</a:t>
            </a:r>
            <a:br>
              <a:rPr lang="en-IN" altLang="ja-JP" dirty="0"/>
            </a:br>
            <a:r>
              <a:rPr lang="ja-JP" altLang="en-US" dirty="0"/>
              <a:t>趣味：読書</a:t>
            </a:r>
            <a:endParaRPr lang="en-IN" altLang="ja-JP" dirty="0"/>
          </a:p>
          <a:p>
            <a:r>
              <a:rPr lang="ja-JP" altLang="en-US" dirty="0"/>
              <a:t>開発言語：</a:t>
            </a:r>
            <a:r>
              <a:rPr lang="en-US" altLang="ja-JP" dirty="0" err="1"/>
              <a:t>Python,HTML,CSS,JS,SQL,PHP,C,Kotlin</a:t>
            </a:r>
            <a:r>
              <a:rPr lang="en-US" altLang="ja-JP" dirty="0"/>
              <a:t>,</a:t>
            </a:r>
            <a:endParaRPr lang="en-IN" dirty="0"/>
          </a:p>
        </p:txBody>
      </p:sp>
      <p:sp>
        <p:nvSpPr>
          <p:cNvPr id="3" name="TextBox 2">
            <a:extLst>
              <a:ext uri="{FF2B5EF4-FFF2-40B4-BE49-F238E27FC236}">
                <a16:creationId xmlns:a16="http://schemas.microsoft.com/office/drawing/2014/main" id="{664D552D-A6DA-81F3-D22F-8D203BA2FE33}"/>
              </a:ext>
            </a:extLst>
          </p:cNvPr>
          <p:cNvSpPr txBox="1"/>
          <p:nvPr/>
        </p:nvSpPr>
        <p:spPr>
          <a:xfrm>
            <a:off x="8799350" y="2803305"/>
            <a:ext cx="2262158" cy="369332"/>
          </a:xfrm>
          <a:prstGeom prst="rect">
            <a:avLst/>
          </a:prstGeom>
          <a:noFill/>
        </p:spPr>
        <p:txBody>
          <a:bodyPr wrap="none" rtlCol="0">
            <a:spAutoFit/>
          </a:bodyPr>
          <a:lstStyle/>
          <a:p>
            <a:r>
              <a:rPr lang="ja-JP" altLang="en-US" b="0" i="0" dirty="0">
                <a:solidFill>
                  <a:srgbClr val="222222"/>
                </a:solidFill>
                <a:effectLst/>
                <a:latin typeface="Arial" panose="020B0604020202020204" pitchFamily="34" charset="0"/>
              </a:rPr>
              <a:t>ごみ捨て監視カメラ</a:t>
            </a:r>
            <a:endParaRPr lang="en-IN" dirty="0"/>
          </a:p>
        </p:txBody>
      </p:sp>
      <p:sp>
        <p:nvSpPr>
          <p:cNvPr id="11" name="TextBox 10">
            <a:extLst>
              <a:ext uri="{FF2B5EF4-FFF2-40B4-BE49-F238E27FC236}">
                <a16:creationId xmlns:a16="http://schemas.microsoft.com/office/drawing/2014/main" id="{5E986B3B-1DB0-9EE9-F738-9464F334AB29}"/>
              </a:ext>
            </a:extLst>
          </p:cNvPr>
          <p:cNvSpPr txBox="1"/>
          <p:nvPr/>
        </p:nvSpPr>
        <p:spPr>
          <a:xfrm>
            <a:off x="5562383" y="2664806"/>
            <a:ext cx="2723823" cy="646331"/>
          </a:xfrm>
          <a:prstGeom prst="rect">
            <a:avLst/>
          </a:prstGeom>
          <a:noFill/>
        </p:spPr>
        <p:txBody>
          <a:bodyPr wrap="none" rtlCol="0">
            <a:spAutoFit/>
          </a:bodyPr>
          <a:lstStyle/>
          <a:p>
            <a:r>
              <a:rPr lang="ja-JP" altLang="en-US" b="0" i="0" dirty="0">
                <a:solidFill>
                  <a:srgbClr val="222222"/>
                </a:solidFill>
                <a:effectLst/>
                <a:latin typeface="Arial" panose="020B0604020202020204" pitchFamily="34" charset="0"/>
              </a:rPr>
              <a:t>バイク制御システム改修</a:t>
            </a:r>
            <a:endParaRPr lang="en-IN" altLang="ja-JP" b="0" i="0" dirty="0">
              <a:solidFill>
                <a:srgbClr val="222222"/>
              </a:solidFill>
              <a:effectLst/>
              <a:latin typeface="Arial" panose="020B0604020202020204" pitchFamily="34" charset="0"/>
            </a:endParaRPr>
          </a:p>
          <a:p>
            <a:pPr algn="ctr"/>
            <a:r>
              <a:rPr lang="ja-JP" altLang="en-US" b="0" i="0" dirty="0">
                <a:solidFill>
                  <a:srgbClr val="222222"/>
                </a:solidFill>
                <a:effectLst/>
                <a:latin typeface="Arial" panose="020B0604020202020204" pitchFamily="34" charset="0"/>
              </a:rPr>
              <a:t>ソフトウェア</a:t>
            </a:r>
            <a:endParaRPr lang="en-IN" dirty="0"/>
          </a:p>
        </p:txBody>
      </p:sp>
      <p:cxnSp>
        <p:nvCxnSpPr>
          <p:cNvPr id="12" name="Straight Connector 11">
            <a:extLst>
              <a:ext uri="{FF2B5EF4-FFF2-40B4-BE49-F238E27FC236}">
                <a16:creationId xmlns:a16="http://schemas.microsoft.com/office/drawing/2014/main" id="{209452AA-18D5-E0A5-FE0E-3F03B670402E}"/>
              </a:ext>
            </a:extLst>
          </p:cNvPr>
          <p:cNvCxnSpPr/>
          <p:nvPr/>
        </p:nvCxnSpPr>
        <p:spPr>
          <a:xfrm>
            <a:off x="5415955" y="2619552"/>
            <a:ext cx="6006215"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855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E3B194-E623-AD99-85C9-C729BAE03B39}"/>
            </a:ext>
          </a:extLst>
        </p:cNvPr>
        <p:cNvGrpSpPr/>
        <p:nvPr/>
      </p:nvGrpSpPr>
      <p:grpSpPr>
        <a:xfrm>
          <a:off x="0" y="0"/>
          <a:ext cx="0" cy="0"/>
          <a:chOff x="0" y="0"/>
          <a:chExt cx="0" cy="0"/>
        </a:xfrm>
      </p:grpSpPr>
      <p:sp>
        <p:nvSpPr>
          <p:cNvPr id="13" name="tint">
            <a:extLst>
              <a:ext uri="{FF2B5EF4-FFF2-40B4-BE49-F238E27FC236}">
                <a16:creationId xmlns:a16="http://schemas.microsoft.com/office/drawing/2014/main" id="{38F095DD-35B9-AD43-7D8F-B5B2FFF01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25448" y="8300"/>
            <a:ext cx="10966551"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45C74C3-28D4-DC29-0D2D-DF108208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5"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422334D-64CB-BFFE-40A1-6D1E4747C0A3}"/>
              </a:ext>
            </a:extLst>
          </p:cNvPr>
          <p:cNvSpPr>
            <a:spLocks noGrp="1"/>
          </p:cNvSpPr>
          <p:nvPr>
            <p:ph type="title"/>
          </p:nvPr>
        </p:nvSpPr>
        <p:spPr>
          <a:xfrm>
            <a:off x="5410200" y="3065613"/>
            <a:ext cx="6006215" cy="726774"/>
          </a:xfrm>
        </p:spPr>
        <p:txBody>
          <a:bodyPr vert="horz" lIns="91440" tIns="45720" rIns="91440" bIns="45720" rtlCol="0" anchor="ctr">
            <a:normAutofit/>
          </a:bodyPr>
          <a:lstStyle/>
          <a:p>
            <a:pPr algn="ctr"/>
            <a:r>
              <a:rPr lang="ja-JP" altLang="en-US" sz="4000" kern="1200" dirty="0">
                <a:solidFill>
                  <a:schemeClr val="tx1"/>
                </a:solidFill>
                <a:latin typeface="+mj-lt"/>
                <a:ea typeface="+mj-ea"/>
                <a:cs typeface="+mj-cs"/>
              </a:rPr>
              <a:t>ありがとうございました</a:t>
            </a:r>
            <a:endParaRPr lang="en-US" sz="4000" kern="1200" dirty="0">
              <a:solidFill>
                <a:schemeClr val="tx1"/>
              </a:solidFill>
              <a:latin typeface="+mj-lt"/>
              <a:ea typeface="+mj-ea"/>
              <a:cs typeface="+mj-cs"/>
            </a:endParaRPr>
          </a:p>
        </p:txBody>
      </p:sp>
      <p:sp>
        <p:nvSpPr>
          <p:cNvPr id="21" name="Rectangle 20">
            <a:extLst>
              <a:ext uri="{FF2B5EF4-FFF2-40B4-BE49-F238E27FC236}">
                <a16:creationId xmlns:a16="http://schemas.microsoft.com/office/drawing/2014/main" id="{F10BE5A3-F482-2A4C-DB28-9D4358550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10200" cy="6858000"/>
          </a:xfrm>
          <a:prstGeom prst="rect">
            <a:avLst/>
          </a:prstGeom>
          <a:solidFill>
            <a:srgbClr val="FFFFFF"/>
          </a:solidFill>
          <a:ln>
            <a:noFill/>
          </a:ln>
          <a:effectLst>
            <a:outerShdw blurRad="190500" dist="139700" dir="300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Two men shaking hands in front of a glass wall&#10;&#10;Description automatically generated">
            <a:extLst>
              <a:ext uri="{FF2B5EF4-FFF2-40B4-BE49-F238E27FC236}">
                <a16:creationId xmlns:a16="http://schemas.microsoft.com/office/drawing/2014/main" id="{F19CDB5E-052B-D96B-6F95-3DF01409230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700" t="20390" r="45546" b="20390"/>
          <a:stretch/>
        </p:blipFill>
        <p:spPr>
          <a:xfrm>
            <a:off x="1420274" y="759126"/>
            <a:ext cx="2569653" cy="5374256"/>
          </a:xfrm>
          <a:prstGeom prst="rect">
            <a:avLst/>
          </a:prstGeom>
        </p:spPr>
      </p:pic>
      <p:sp>
        <p:nvSpPr>
          <p:cNvPr id="2" name="Title 3">
            <a:extLst>
              <a:ext uri="{FF2B5EF4-FFF2-40B4-BE49-F238E27FC236}">
                <a16:creationId xmlns:a16="http://schemas.microsoft.com/office/drawing/2014/main" id="{C55F53C5-E1D8-6323-D988-294A3C44838E}"/>
              </a:ext>
            </a:extLst>
          </p:cNvPr>
          <p:cNvSpPr txBox="1">
            <a:spLocks/>
          </p:cNvSpPr>
          <p:nvPr/>
        </p:nvSpPr>
        <p:spPr>
          <a:xfrm>
            <a:off x="5410200" y="779145"/>
            <a:ext cx="6006215" cy="727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ja-JP" altLang="en-US" sz="2800" dirty="0"/>
              <a:t>ポートフォリオ　以上</a:t>
            </a:r>
            <a:endParaRPr lang="en-US" sz="2800" dirty="0"/>
          </a:p>
        </p:txBody>
      </p:sp>
    </p:spTree>
    <p:extLst>
      <p:ext uri="{BB962C8B-B14F-4D97-AF65-F5344CB8AC3E}">
        <p14:creationId xmlns:p14="http://schemas.microsoft.com/office/powerpoint/2010/main" val="1854976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0E3168-A785-649C-50D5-8B60C34E88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55578245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E802B-C0EF-2899-87B2-798C259A0D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EE97B4C-2F0A-9753-5798-766263DFF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3" name="Rectangle 2">
            <a:extLst>
              <a:ext uri="{FF2B5EF4-FFF2-40B4-BE49-F238E27FC236}">
                <a16:creationId xmlns:a16="http://schemas.microsoft.com/office/drawing/2014/main" id="{5A81BDCB-1E40-7E9D-31B3-1D4BBF6E54E4}"/>
              </a:ext>
            </a:extLst>
          </p:cNvPr>
          <p:cNvSpPr/>
          <p:nvPr/>
        </p:nvSpPr>
        <p:spPr>
          <a:xfrm>
            <a:off x="0" y="0"/>
            <a:ext cx="12192000" cy="6858000"/>
          </a:xfrm>
          <a:prstGeom prst="rect">
            <a:avLst/>
          </a:prstGeom>
          <a:solidFill>
            <a:schemeClr val="tx1">
              <a:alpha val="8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sx="39000" sy="39000" algn="ctr" rotWithShape="0">
                  <a:schemeClr val="tx1"/>
                </a:outerShdw>
              </a:effectLst>
            </a:endParaRPr>
          </a:p>
        </p:txBody>
      </p:sp>
      <p:sp>
        <p:nvSpPr>
          <p:cNvPr id="2" name="TextBox 1">
            <a:extLst>
              <a:ext uri="{FF2B5EF4-FFF2-40B4-BE49-F238E27FC236}">
                <a16:creationId xmlns:a16="http://schemas.microsoft.com/office/drawing/2014/main" id="{B0B22BF8-4045-A92F-7271-4D846CF9D287}"/>
              </a:ext>
            </a:extLst>
          </p:cNvPr>
          <p:cNvSpPr txBox="1"/>
          <p:nvPr/>
        </p:nvSpPr>
        <p:spPr>
          <a:xfrm>
            <a:off x="954947" y="889843"/>
            <a:ext cx="10282105" cy="4154984"/>
          </a:xfrm>
          <a:prstGeom prst="rect">
            <a:avLst/>
          </a:prstGeom>
          <a:noFill/>
        </p:spPr>
        <p:txBody>
          <a:bodyPr wrap="square" rtlCol="0">
            <a:spAutoFit/>
          </a:bodyPr>
          <a:lstStyle/>
          <a:p>
            <a:r>
              <a:rPr lang="en-US" altLang="ja-JP" sz="2400" dirty="0">
                <a:solidFill>
                  <a:schemeClr val="bg1"/>
                </a:solidFill>
              </a:rPr>
              <a:t>2023/07</a:t>
            </a:r>
            <a:r>
              <a:rPr lang="ja-JP" altLang="en-US" sz="2400" dirty="0">
                <a:solidFill>
                  <a:schemeClr val="bg1"/>
                </a:solidFill>
              </a:rPr>
              <a:t>～</a:t>
            </a:r>
            <a:r>
              <a:rPr lang="en-US" altLang="ja-JP" sz="2400" dirty="0">
                <a:solidFill>
                  <a:schemeClr val="bg1"/>
                </a:solidFill>
              </a:rPr>
              <a:t>2023/09(3</a:t>
            </a:r>
            <a:r>
              <a:rPr lang="ja-JP" altLang="en-US" sz="2400" dirty="0">
                <a:solidFill>
                  <a:schemeClr val="bg1"/>
                </a:solidFill>
              </a:rPr>
              <a:t>ヶ月</a:t>
            </a:r>
            <a:r>
              <a:rPr lang="en-US" altLang="ja-JP" sz="2400" dirty="0">
                <a:solidFill>
                  <a:schemeClr val="bg1"/>
                </a:solidFill>
              </a:rPr>
              <a:t>)</a:t>
            </a:r>
          </a:p>
          <a:p>
            <a:r>
              <a:rPr lang="ja-JP" altLang="en-US" sz="2400" b="1" dirty="0">
                <a:solidFill>
                  <a:schemeClr val="bg1"/>
                </a:solidFill>
              </a:rPr>
              <a:t>プロジェクト概要：</a:t>
            </a:r>
            <a:r>
              <a:rPr lang="ja-JP" altLang="en-US" sz="2400" dirty="0">
                <a:solidFill>
                  <a:schemeClr val="bg1"/>
                </a:solidFill>
              </a:rPr>
              <a:t>インターンシップ生の情報（氏名や住所、連絡先、</a:t>
            </a:r>
          </a:p>
          <a:p>
            <a:r>
              <a:rPr lang="ja-JP" altLang="en-US" sz="2400" dirty="0">
                <a:solidFill>
                  <a:schemeClr val="bg1"/>
                </a:solidFill>
              </a:rPr>
              <a:t>　参加期間、点数、プロジェクト内容、使用技術など）を管理する</a:t>
            </a:r>
            <a:r>
              <a:rPr lang="en-US" altLang="ja-JP" sz="2400" dirty="0">
                <a:solidFill>
                  <a:schemeClr val="bg1"/>
                </a:solidFill>
              </a:rPr>
              <a:t>Web</a:t>
            </a:r>
          </a:p>
          <a:p>
            <a:r>
              <a:rPr lang="ja-JP" altLang="en-US" sz="2400" dirty="0">
                <a:solidFill>
                  <a:schemeClr val="bg1"/>
                </a:solidFill>
              </a:rPr>
              <a:t>　アプリの開発。</a:t>
            </a:r>
          </a:p>
          <a:p>
            <a:r>
              <a:rPr lang="ja-JP" altLang="en-US" sz="2400" b="1" dirty="0">
                <a:solidFill>
                  <a:schemeClr val="bg1"/>
                </a:solidFill>
              </a:rPr>
              <a:t>開発手法：</a:t>
            </a:r>
            <a:r>
              <a:rPr lang="ja-JP" altLang="en-US" sz="2400" dirty="0">
                <a:solidFill>
                  <a:schemeClr val="bg1"/>
                </a:solidFill>
              </a:rPr>
              <a:t>ウォーターフォール</a:t>
            </a:r>
          </a:p>
          <a:p>
            <a:r>
              <a:rPr lang="ja-JP" altLang="en-US" sz="2400" b="1" dirty="0">
                <a:solidFill>
                  <a:schemeClr val="bg1"/>
                </a:solidFill>
              </a:rPr>
              <a:t>担当業務：</a:t>
            </a:r>
            <a:r>
              <a:rPr lang="ja-JP" altLang="en-US" sz="2400" dirty="0">
                <a:solidFill>
                  <a:schemeClr val="bg1"/>
                </a:solidFill>
              </a:rPr>
              <a:t>バックエンド</a:t>
            </a:r>
            <a:r>
              <a:rPr lang="en-US" altLang="ja-JP" sz="2400" dirty="0">
                <a:solidFill>
                  <a:schemeClr val="bg1"/>
                </a:solidFill>
              </a:rPr>
              <a:t>100</a:t>
            </a:r>
            <a:r>
              <a:rPr lang="ja-JP" altLang="en-US" sz="2400" dirty="0">
                <a:solidFill>
                  <a:schemeClr val="bg1"/>
                </a:solidFill>
              </a:rPr>
              <a:t>％</a:t>
            </a:r>
          </a:p>
          <a:p>
            <a:r>
              <a:rPr lang="ja-JP" altLang="en-US" sz="2400" dirty="0">
                <a:solidFill>
                  <a:schemeClr val="bg1"/>
                </a:solidFill>
              </a:rPr>
              <a:t>・</a:t>
            </a:r>
            <a:r>
              <a:rPr lang="en-US" altLang="ja-JP" sz="2400" dirty="0">
                <a:solidFill>
                  <a:schemeClr val="bg1"/>
                </a:solidFill>
              </a:rPr>
              <a:t>DB</a:t>
            </a:r>
            <a:r>
              <a:rPr lang="ja-JP" altLang="en-US" sz="2400" dirty="0">
                <a:solidFill>
                  <a:schemeClr val="bg1"/>
                </a:solidFill>
              </a:rPr>
              <a:t>開発</a:t>
            </a:r>
          </a:p>
          <a:p>
            <a:r>
              <a:rPr lang="ja-JP" altLang="en-US" sz="2400" dirty="0">
                <a:solidFill>
                  <a:schemeClr val="bg1"/>
                </a:solidFill>
              </a:rPr>
              <a:t>　－</a:t>
            </a:r>
            <a:r>
              <a:rPr lang="en-US" altLang="ja-JP" sz="2400" dirty="0">
                <a:solidFill>
                  <a:schemeClr val="bg1"/>
                </a:solidFill>
              </a:rPr>
              <a:t>DB</a:t>
            </a:r>
            <a:r>
              <a:rPr lang="ja-JP" altLang="en-US" sz="2400" dirty="0">
                <a:solidFill>
                  <a:schemeClr val="bg1"/>
                </a:solidFill>
              </a:rPr>
              <a:t>デザイン開発、新規テーブル作成、カラム追加</a:t>
            </a:r>
          </a:p>
          <a:p>
            <a:r>
              <a:rPr lang="ja-JP" altLang="en-US" sz="2400" dirty="0">
                <a:solidFill>
                  <a:schemeClr val="bg1"/>
                </a:solidFill>
              </a:rPr>
              <a:t>・バックエンドとフロントエンドの統合</a:t>
            </a:r>
          </a:p>
          <a:p>
            <a:r>
              <a:rPr lang="ja-JP" altLang="en-US" sz="2400" dirty="0">
                <a:solidFill>
                  <a:schemeClr val="bg1"/>
                </a:solidFill>
              </a:rPr>
              <a:t>・デバッグ、テスト実施</a:t>
            </a:r>
          </a:p>
          <a:p>
            <a:r>
              <a:rPr lang="ja-JP" altLang="en-US" sz="2400" b="1" dirty="0">
                <a:solidFill>
                  <a:schemeClr val="bg1"/>
                </a:solidFill>
              </a:rPr>
              <a:t>開発言語：</a:t>
            </a:r>
            <a:r>
              <a:rPr lang="en-US" altLang="ja-JP" sz="2400" dirty="0">
                <a:solidFill>
                  <a:schemeClr val="bg1"/>
                </a:solidFill>
              </a:rPr>
              <a:t>PHP, HTML, SQL</a:t>
            </a:r>
            <a:endParaRPr lang="en-IN" sz="2400" dirty="0">
              <a:solidFill>
                <a:schemeClr val="bg1"/>
              </a:solidFill>
            </a:endParaRPr>
          </a:p>
        </p:txBody>
      </p:sp>
    </p:spTree>
    <p:extLst>
      <p:ext uri="{BB962C8B-B14F-4D97-AF65-F5344CB8AC3E}">
        <p14:creationId xmlns:p14="http://schemas.microsoft.com/office/powerpoint/2010/main" val="415240206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4E37EA-8B8A-A3FB-AB8C-3F80089530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A5C6B2-3DE6-BF3C-FE31-5D6697151F87}"/>
              </a:ext>
            </a:extLst>
          </p:cNvPr>
          <p:cNvSpPr>
            <a:spLocks noGrp="1"/>
          </p:cNvSpPr>
          <p:nvPr>
            <p:ph type="title" idx="4294967295"/>
          </p:nvPr>
        </p:nvSpPr>
        <p:spPr>
          <a:xfrm>
            <a:off x="3787774" y="779145"/>
            <a:ext cx="8404225" cy="727075"/>
          </a:xfrm>
        </p:spPr>
        <p:txBody>
          <a:bodyPr vert="horz" lIns="91440" tIns="45720" rIns="91440" bIns="45720" rtlCol="0" anchor="ctr">
            <a:normAutofit/>
          </a:bodyPr>
          <a:lstStyle/>
          <a:p>
            <a:pPr algn="ctr"/>
            <a:r>
              <a:rPr lang="ja-JP" altLang="en-US" sz="4000" dirty="0"/>
              <a:t>ポートフォリオ</a:t>
            </a:r>
            <a:endParaRPr lang="en-US" sz="4000" kern="1200" dirty="0">
              <a:solidFill>
                <a:schemeClr val="tx1"/>
              </a:solidFill>
              <a:latin typeface="+mj-lt"/>
              <a:ea typeface="+mj-ea"/>
              <a:cs typeface="+mj-cs"/>
            </a:endParaRPr>
          </a:p>
        </p:txBody>
      </p:sp>
      <p:pic>
        <p:nvPicPr>
          <p:cNvPr id="8" name="Picture Placeholder 7" descr="Two men shaking hands in front of a glass wall&#10;&#10;Description automatically generated">
            <a:extLst>
              <a:ext uri="{FF2B5EF4-FFF2-40B4-BE49-F238E27FC236}">
                <a16:creationId xmlns:a16="http://schemas.microsoft.com/office/drawing/2014/main" id="{E91B303B-C0EB-B8DF-F4E6-7816535A4915}"/>
              </a:ext>
            </a:extLst>
          </p:cNvPr>
          <p:cNvPicPr>
            <a:picLocks noGrp="1" noChangeAspect="1"/>
          </p:cNvPicPr>
          <p:nvPr>
            <p:ph type="pic" idx="4294967295"/>
          </p:nvPr>
        </p:nvPicPr>
        <p:blipFill>
          <a:blip r:embed="rId2">
            <a:extLst>
              <a:ext uri="{28A0092B-C50C-407E-A947-70E740481C1C}">
                <a14:useLocalDpi xmlns:a14="http://schemas.microsoft.com/office/drawing/2010/main" val="0"/>
              </a:ext>
            </a:extLst>
          </a:blip>
          <a:srcRect l="16700" t="20390" r="45546" b="20390"/>
          <a:stretch/>
        </p:blipFill>
        <p:spPr>
          <a:xfrm>
            <a:off x="1219200" y="758825"/>
            <a:ext cx="2568575" cy="5375275"/>
          </a:xfrm>
          <a:prstGeom prst="rect">
            <a:avLst/>
          </a:prstGeom>
          <a:effectLst>
            <a:outerShdw sx="1000" sy="1000" algn="ctr" rotWithShape="0">
              <a:schemeClr val="bg1"/>
            </a:outerShdw>
          </a:effectLst>
        </p:spPr>
      </p:pic>
      <p:sp>
        <p:nvSpPr>
          <p:cNvPr id="2" name="Title 3">
            <a:extLst>
              <a:ext uri="{FF2B5EF4-FFF2-40B4-BE49-F238E27FC236}">
                <a16:creationId xmlns:a16="http://schemas.microsoft.com/office/drawing/2014/main" id="{CCAE2F95-4C46-EFE6-59D2-59380D382C56}"/>
              </a:ext>
            </a:extLst>
          </p:cNvPr>
          <p:cNvSpPr txBox="1">
            <a:spLocks/>
          </p:cNvSpPr>
          <p:nvPr/>
        </p:nvSpPr>
        <p:spPr>
          <a:xfrm>
            <a:off x="6096000" y="1785287"/>
            <a:ext cx="6095999" cy="726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a:t>サガレ　ラジワルダン</a:t>
            </a:r>
            <a:endParaRPr lang="en-US" dirty="0"/>
          </a:p>
        </p:txBody>
      </p:sp>
      <p:sp>
        <p:nvSpPr>
          <p:cNvPr id="3" name="Text Placeholder 5">
            <a:extLst>
              <a:ext uri="{FF2B5EF4-FFF2-40B4-BE49-F238E27FC236}">
                <a16:creationId xmlns:a16="http://schemas.microsoft.com/office/drawing/2014/main" id="{C2D7A7E3-B3AF-AE66-7C42-301E38A9FD9A}"/>
              </a:ext>
            </a:extLst>
          </p:cNvPr>
          <p:cNvSpPr txBox="1">
            <a:spLocks/>
          </p:cNvSpPr>
          <p:nvPr/>
        </p:nvSpPr>
        <p:spPr>
          <a:xfrm>
            <a:off x="6087205" y="2563716"/>
            <a:ext cx="6095999" cy="37698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ja-JP" altLang="en-US" sz="2000" dirty="0"/>
              <a:t>出身：インド、コーラープル</a:t>
            </a:r>
            <a:endParaRPr lang="en-IN" altLang="ja-JP" sz="2000" dirty="0"/>
          </a:p>
          <a:p>
            <a:r>
              <a:rPr lang="ja-JP" altLang="en-US" sz="2000" dirty="0"/>
              <a:t>大学：</a:t>
            </a:r>
            <a:r>
              <a:rPr lang="en-IN" altLang="ja-JP" sz="2000" dirty="0"/>
              <a:t>Amity </a:t>
            </a:r>
            <a:r>
              <a:rPr lang="ja-JP" altLang="en-US" sz="2000" dirty="0"/>
              <a:t>大学　ムンバイ</a:t>
            </a:r>
            <a:endParaRPr lang="en-IN" altLang="ja-JP" sz="2000" dirty="0"/>
          </a:p>
          <a:p>
            <a:r>
              <a:rPr lang="ja-JP" altLang="en-US" sz="2000" dirty="0"/>
              <a:t>専門：コンピューターサイエンス</a:t>
            </a:r>
            <a:endParaRPr lang="en-IN" altLang="ja-JP" sz="2000" dirty="0"/>
          </a:p>
          <a:p>
            <a:r>
              <a:rPr lang="ja-JP" altLang="en-US" sz="2000" dirty="0"/>
              <a:t>趣味：読書</a:t>
            </a:r>
            <a:endParaRPr lang="en-IN" altLang="ja-JP" sz="2000" dirty="0"/>
          </a:p>
          <a:p>
            <a:endParaRPr lang="en-US" sz="2000" dirty="0"/>
          </a:p>
        </p:txBody>
      </p:sp>
      <p:pic>
        <p:nvPicPr>
          <p:cNvPr id="5" name="Picture 4" descr="A tree with no leaves&#10;&#10;Description automatically generated">
            <a:extLst>
              <a:ext uri="{FF2B5EF4-FFF2-40B4-BE49-F238E27FC236}">
                <a16:creationId xmlns:a16="http://schemas.microsoft.com/office/drawing/2014/main" id="{7F7A4F50-B60D-B861-6D44-2CF265AF7958}"/>
              </a:ext>
            </a:extLst>
          </p:cNvPr>
          <p:cNvPicPr>
            <a:picLocks noChangeAspect="1"/>
          </p:cNvPicPr>
          <p:nvPr/>
        </p:nvPicPr>
        <p:blipFill>
          <a:blip r:embed="rId3">
            <a:extLst>
              <a:ext uri="{28A0092B-C50C-407E-A947-70E740481C1C}">
                <a14:useLocalDpi xmlns:a14="http://schemas.microsoft.com/office/drawing/2010/main" val="0"/>
              </a:ext>
            </a:extLst>
          </a:blip>
          <a:srcRect l="12659" r="22991" b="3"/>
          <a:stretch/>
        </p:blipFill>
        <p:spPr>
          <a:xfrm rot="16200000">
            <a:off x="-3606099" y="-3402296"/>
            <a:ext cx="3383279" cy="2970465"/>
          </a:xfrm>
          <a:prstGeom prst="rect">
            <a:avLst/>
          </a:prstGeom>
        </p:spPr>
      </p:pic>
      <p:pic>
        <p:nvPicPr>
          <p:cNvPr id="6" name="Picture 5" descr="A tree next to a body of water&#10;&#10;Description automatically generated">
            <a:extLst>
              <a:ext uri="{FF2B5EF4-FFF2-40B4-BE49-F238E27FC236}">
                <a16:creationId xmlns:a16="http://schemas.microsoft.com/office/drawing/2014/main" id="{B6831CFA-F8D3-8421-5B95-9A74D298189C}"/>
              </a:ext>
            </a:extLst>
          </p:cNvPr>
          <p:cNvPicPr>
            <a:picLocks noChangeAspect="1"/>
          </p:cNvPicPr>
          <p:nvPr/>
        </p:nvPicPr>
        <p:blipFill>
          <a:blip r:embed="rId4">
            <a:extLst>
              <a:ext uri="{28A0092B-C50C-407E-A947-70E740481C1C}">
                <a14:useLocalDpi xmlns:a14="http://schemas.microsoft.com/office/drawing/2010/main" val="0"/>
              </a:ext>
            </a:extLst>
          </a:blip>
          <a:srcRect l="16089" t="476" r="19560" b="-473"/>
          <a:stretch/>
        </p:blipFill>
        <p:spPr>
          <a:xfrm rot="16200000">
            <a:off x="2166038" y="-5093935"/>
            <a:ext cx="3383278" cy="2970465"/>
          </a:xfrm>
          <a:prstGeom prst="rect">
            <a:avLst/>
          </a:prstGeom>
        </p:spPr>
      </p:pic>
      <p:pic>
        <p:nvPicPr>
          <p:cNvPr id="7" name="Picture 6" descr="A statue of a person sitting in a lotus position in a forest&#10;&#10;Description automatically generated">
            <a:extLst>
              <a:ext uri="{FF2B5EF4-FFF2-40B4-BE49-F238E27FC236}">
                <a16:creationId xmlns:a16="http://schemas.microsoft.com/office/drawing/2014/main" id="{3E03567F-8618-DC3B-D0D5-DD334E1829D4}"/>
              </a:ext>
            </a:extLst>
          </p:cNvPr>
          <p:cNvPicPr>
            <a:picLocks noChangeAspect="1"/>
          </p:cNvPicPr>
          <p:nvPr/>
        </p:nvPicPr>
        <p:blipFill>
          <a:blip r:embed="rId5">
            <a:extLst>
              <a:ext uri="{28A0092B-C50C-407E-A947-70E740481C1C}">
                <a14:useLocalDpi xmlns:a14="http://schemas.microsoft.com/office/drawing/2010/main" val="0"/>
              </a:ext>
            </a:extLst>
          </a:blip>
          <a:srcRect l="220" t="28088" r="-220" b="7874"/>
          <a:stretch/>
        </p:blipFill>
        <p:spPr>
          <a:xfrm>
            <a:off x="6145909" y="-5349228"/>
            <a:ext cx="2971800" cy="3383268"/>
          </a:xfrm>
          <a:prstGeom prst="rect">
            <a:avLst/>
          </a:prstGeom>
        </p:spPr>
      </p:pic>
      <p:pic>
        <p:nvPicPr>
          <p:cNvPr id="9" name="Picture 8" descr="A building with palm trees and stars in the sky&#10;&#10;Description automatically generated">
            <a:extLst>
              <a:ext uri="{FF2B5EF4-FFF2-40B4-BE49-F238E27FC236}">
                <a16:creationId xmlns:a16="http://schemas.microsoft.com/office/drawing/2014/main" id="{24610B3A-368F-8416-EB7C-518D4644CEC8}"/>
              </a:ext>
            </a:extLst>
          </p:cNvPr>
          <p:cNvPicPr>
            <a:picLocks noChangeAspect="1"/>
          </p:cNvPicPr>
          <p:nvPr/>
        </p:nvPicPr>
        <p:blipFill>
          <a:blip r:embed="rId6">
            <a:extLst>
              <a:ext uri="{28A0092B-C50C-407E-A947-70E740481C1C}">
                <a14:useLocalDpi xmlns:a14="http://schemas.microsoft.com/office/drawing/2010/main" val="0"/>
              </a:ext>
            </a:extLst>
          </a:blip>
          <a:srcRect t="35962"/>
          <a:stretch/>
        </p:blipFill>
        <p:spPr>
          <a:xfrm>
            <a:off x="12690231" y="-3608703"/>
            <a:ext cx="2971800" cy="3383268"/>
          </a:xfrm>
          <a:prstGeom prst="rect">
            <a:avLst/>
          </a:prstGeom>
        </p:spPr>
      </p:pic>
      <p:pic>
        <p:nvPicPr>
          <p:cNvPr id="10" name="Picture 9" descr="A wall with a face painted on it&#10;&#10;Description automatically generated">
            <a:extLst>
              <a:ext uri="{FF2B5EF4-FFF2-40B4-BE49-F238E27FC236}">
                <a16:creationId xmlns:a16="http://schemas.microsoft.com/office/drawing/2014/main" id="{AD03DBEC-3C5B-E45D-8B04-22C39FC4CFDC}"/>
              </a:ext>
            </a:extLst>
          </p:cNvPr>
          <p:cNvPicPr>
            <a:picLocks noChangeAspect="1"/>
          </p:cNvPicPr>
          <p:nvPr/>
        </p:nvPicPr>
        <p:blipFill>
          <a:blip r:embed="rId7">
            <a:extLst>
              <a:ext uri="{28A0092B-C50C-407E-A947-70E740481C1C}">
                <a14:useLocalDpi xmlns:a14="http://schemas.microsoft.com/office/drawing/2010/main" val="0"/>
              </a:ext>
            </a:extLst>
          </a:blip>
          <a:srcRect l="-35" t="9374" r="33" b="26557"/>
          <a:stretch/>
        </p:blipFill>
        <p:spPr>
          <a:xfrm>
            <a:off x="-3399692" y="7132320"/>
            <a:ext cx="2970465" cy="3383280"/>
          </a:xfrm>
          <a:prstGeom prst="rect">
            <a:avLst/>
          </a:prstGeom>
        </p:spPr>
      </p:pic>
      <p:pic>
        <p:nvPicPr>
          <p:cNvPr id="11" name="Picture 10" descr="A road with trees and a sign on it&#10;&#10;Description automatically generated">
            <a:extLst>
              <a:ext uri="{FF2B5EF4-FFF2-40B4-BE49-F238E27FC236}">
                <a16:creationId xmlns:a16="http://schemas.microsoft.com/office/drawing/2014/main" id="{9BE1F844-EDC5-F266-DEAC-EA3194A70053}"/>
              </a:ext>
            </a:extLst>
          </p:cNvPr>
          <p:cNvPicPr>
            <a:picLocks noChangeAspect="1"/>
          </p:cNvPicPr>
          <p:nvPr/>
        </p:nvPicPr>
        <p:blipFill>
          <a:blip r:embed="rId8">
            <a:extLst>
              <a:ext uri="{28A0092B-C50C-407E-A947-70E740481C1C}">
                <a14:useLocalDpi xmlns:a14="http://schemas.microsoft.com/office/drawing/2010/main" val="0"/>
              </a:ext>
            </a:extLst>
          </a:blip>
          <a:srcRect l="5050" t="405" r="9531" b="-400"/>
          <a:stretch/>
        </p:blipFill>
        <p:spPr>
          <a:xfrm rot="5400000">
            <a:off x="2166037" y="8628264"/>
            <a:ext cx="3383280" cy="2970466"/>
          </a:xfrm>
          <a:prstGeom prst="rect">
            <a:avLst/>
          </a:prstGeom>
        </p:spPr>
      </p:pic>
      <p:pic>
        <p:nvPicPr>
          <p:cNvPr id="12" name="Picture 11">
            <a:extLst>
              <a:ext uri="{FF2B5EF4-FFF2-40B4-BE49-F238E27FC236}">
                <a16:creationId xmlns:a16="http://schemas.microsoft.com/office/drawing/2014/main" id="{7304B943-DE9A-7F90-94B2-E270354E9AA8}"/>
              </a:ext>
            </a:extLst>
          </p:cNvPr>
          <p:cNvPicPr>
            <a:picLocks noChangeAspect="1"/>
          </p:cNvPicPr>
          <p:nvPr/>
        </p:nvPicPr>
        <p:blipFill>
          <a:blip r:embed="rId9">
            <a:extLst>
              <a:ext uri="{28A0092B-C50C-407E-A947-70E740481C1C}">
                <a14:useLocalDpi xmlns:a14="http://schemas.microsoft.com/office/drawing/2010/main" val="0"/>
              </a:ext>
            </a:extLst>
          </a:blip>
          <a:srcRect l="-397" t="10384" r="397" b="25632"/>
          <a:stretch/>
        </p:blipFill>
        <p:spPr>
          <a:xfrm>
            <a:off x="6145909" y="8421869"/>
            <a:ext cx="2971800" cy="3383268"/>
          </a:xfrm>
          <a:prstGeom prst="rect">
            <a:avLst/>
          </a:prstGeom>
        </p:spPr>
      </p:pic>
      <p:pic>
        <p:nvPicPr>
          <p:cNvPr id="13" name="Picture 12">
            <a:extLst>
              <a:ext uri="{FF2B5EF4-FFF2-40B4-BE49-F238E27FC236}">
                <a16:creationId xmlns:a16="http://schemas.microsoft.com/office/drawing/2014/main" id="{2560D94C-4D03-C02A-70D3-7BBAF2285F8E}"/>
              </a:ext>
            </a:extLst>
          </p:cNvPr>
          <p:cNvPicPr>
            <a:picLocks noChangeAspect="1"/>
          </p:cNvPicPr>
          <p:nvPr/>
        </p:nvPicPr>
        <p:blipFill>
          <a:blip r:embed="rId10">
            <a:extLst>
              <a:ext uri="{28A0092B-C50C-407E-A947-70E740481C1C}">
                <a14:useLocalDpi xmlns:a14="http://schemas.microsoft.com/office/drawing/2010/main" val="0"/>
              </a:ext>
            </a:extLst>
          </a:blip>
          <a:srcRect l="3449" t="14997" r="-3449" b="20953"/>
          <a:stretch/>
        </p:blipFill>
        <p:spPr>
          <a:xfrm>
            <a:off x="12690231" y="7132332"/>
            <a:ext cx="2971800" cy="3383268"/>
          </a:xfrm>
          <a:prstGeom prst="rect">
            <a:avLst/>
          </a:prstGeom>
        </p:spPr>
      </p:pic>
    </p:spTree>
    <p:extLst>
      <p:ext uri="{BB962C8B-B14F-4D97-AF65-F5344CB8AC3E}">
        <p14:creationId xmlns:p14="http://schemas.microsoft.com/office/powerpoint/2010/main" val="7827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97291D-D78C-D5C8-567A-8639A187A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528550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3F56F-43D0-957B-7100-AAA960AF34D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D5ECAAC-9CEA-CCDD-A71C-B8852CD95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Rectangle 2">
            <a:extLst>
              <a:ext uri="{FF2B5EF4-FFF2-40B4-BE49-F238E27FC236}">
                <a16:creationId xmlns:a16="http://schemas.microsoft.com/office/drawing/2014/main" id="{A71B140A-9B2D-08F0-15E1-50ECB5A33A47}"/>
              </a:ext>
            </a:extLst>
          </p:cNvPr>
          <p:cNvSpPr/>
          <p:nvPr/>
        </p:nvSpPr>
        <p:spPr>
          <a:xfrm>
            <a:off x="0" y="0"/>
            <a:ext cx="12192000" cy="6858000"/>
          </a:xfrm>
          <a:prstGeom prst="rect">
            <a:avLst/>
          </a:prstGeom>
          <a:solidFill>
            <a:schemeClr val="tx1">
              <a:alpha val="6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sx="39000" sy="39000" algn="ctr" rotWithShape="0">
                  <a:schemeClr val="tx1"/>
                </a:outerShdw>
              </a:effectLst>
            </a:endParaRPr>
          </a:p>
        </p:txBody>
      </p:sp>
      <p:sp>
        <p:nvSpPr>
          <p:cNvPr id="2" name="TextBox 1">
            <a:extLst>
              <a:ext uri="{FF2B5EF4-FFF2-40B4-BE49-F238E27FC236}">
                <a16:creationId xmlns:a16="http://schemas.microsoft.com/office/drawing/2014/main" id="{DA1B789F-503E-F110-8BBC-7AA5A1B93140}"/>
              </a:ext>
            </a:extLst>
          </p:cNvPr>
          <p:cNvSpPr txBox="1"/>
          <p:nvPr/>
        </p:nvSpPr>
        <p:spPr>
          <a:xfrm>
            <a:off x="954947" y="889843"/>
            <a:ext cx="10282105" cy="3416320"/>
          </a:xfrm>
          <a:prstGeom prst="rect">
            <a:avLst/>
          </a:prstGeom>
          <a:noFill/>
        </p:spPr>
        <p:txBody>
          <a:bodyPr wrap="square" rtlCol="0">
            <a:spAutoFit/>
          </a:bodyPr>
          <a:lstStyle/>
          <a:p>
            <a:r>
              <a:rPr lang="en-US" altLang="ja-JP" sz="2400" dirty="0">
                <a:solidFill>
                  <a:schemeClr val="bg1"/>
                </a:solidFill>
              </a:rPr>
              <a:t>2020/03</a:t>
            </a:r>
            <a:r>
              <a:rPr lang="ja-JP" altLang="en-US" sz="2400" dirty="0">
                <a:solidFill>
                  <a:schemeClr val="bg1"/>
                </a:solidFill>
              </a:rPr>
              <a:t>～</a:t>
            </a:r>
            <a:r>
              <a:rPr lang="en-US" altLang="ja-JP" sz="2400" dirty="0">
                <a:solidFill>
                  <a:schemeClr val="bg1"/>
                </a:solidFill>
              </a:rPr>
              <a:t>2020/07</a:t>
            </a:r>
            <a:r>
              <a:rPr lang="ja-JP" altLang="en-US" sz="2400" dirty="0">
                <a:solidFill>
                  <a:schemeClr val="bg1"/>
                </a:solidFill>
              </a:rPr>
              <a:t>（</a:t>
            </a:r>
            <a:r>
              <a:rPr lang="en-US" altLang="ja-JP" sz="2400" dirty="0">
                <a:solidFill>
                  <a:schemeClr val="bg1"/>
                </a:solidFill>
              </a:rPr>
              <a:t>5</a:t>
            </a:r>
            <a:r>
              <a:rPr lang="ja-JP" altLang="en-US" sz="2400" dirty="0">
                <a:solidFill>
                  <a:schemeClr val="bg1"/>
                </a:solidFill>
              </a:rPr>
              <a:t>ヶ月）</a:t>
            </a:r>
          </a:p>
          <a:p>
            <a:r>
              <a:rPr lang="ja-JP" altLang="en-US" sz="2400" b="1" dirty="0">
                <a:solidFill>
                  <a:schemeClr val="bg1"/>
                </a:solidFill>
              </a:rPr>
              <a:t>プロジェクト概要：</a:t>
            </a:r>
            <a:r>
              <a:rPr lang="ja-JP" altLang="en-US" sz="2400" dirty="0">
                <a:solidFill>
                  <a:schemeClr val="bg1"/>
                </a:solidFill>
              </a:rPr>
              <a:t>保険会社の</a:t>
            </a:r>
            <a:r>
              <a:rPr lang="en-US" altLang="ja-JP" sz="2400" dirty="0">
                <a:solidFill>
                  <a:schemeClr val="bg1"/>
                </a:solidFill>
              </a:rPr>
              <a:t>Web</a:t>
            </a:r>
            <a:r>
              <a:rPr lang="ja-JP" altLang="en-US" sz="2400" dirty="0">
                <a:solidFill>
                  <a:schemeClr val="bg1"/>
                </a:solidFill>
              </a:rPr>
              <a:t>サイト開発。</a:t>
            </a:r>
          </a:p>
          <a:p>
            <a:r>
              <a:rPr lang="ja-JP" altLang="en-US" sz="2400" b="1" dirty="0">
                <a:solidFill>
                  <a:schemeClr val="bg1"/>
                </a:solidFill>
              </a:rPr>
              <a:t>開発手法：</a:t>
            </a:r>
            <a:r>
              <a:rPr lang="ja-JP" altLang="en-US" sz="2400" dirty="0">
                <a:solidFill>
                  <a:schemeClr val="bg1"/>
                </a:solidFill>
              </a:rPr>
              <a:t>アジャイル</a:t>
            </a:r>
          </a:p>
          <a:p>
            <a:r>
              <a:rPr lang="ja-JP" altLang="en-US" sz="2400" b="1" dirty="0">
                <a:solidFill>
                  <a:schemeClr val="bg1"/>
                </a:solidFill>
              </a:rPr>
              <a:t>担当業務：</a:t>
            </a:r>
          </a:p>
          <a:p>
            <a:r>
              <a:rPr lang="ja-JP" altLang="en-US" sz="2400" dirty="0">
                <a:solidFill>
                  <a:schemeClr val="bg1"/>
                </a:solidFill>
              </a:rPr>
              <a:t>・</a:t>
            </a:r>
            <a:r>
              <a:rPr lang="en-US" altLang="ja-JP" sz="2400" dirty="0">
                <a:solidFill>
                  <a:schemeClr val="bg1"/>
                </a:solidFill>
              </a:rPr>
              <a:t>WordPress</a:t>
            </a:r>
            <a:r>
              <a:rPr lang="ja-JP" altLang="en-US" sz="2400" dirty="0">
                <a:solidFill>
                  <a:schemeClr val="bg1"/>
                </a:solidFill>
              </a:rPr>
              <a:t>を使用した</a:t>
            </a:r>
            <a:r>
              <a:rPr lang="en-US" altLang="ja-JP" sz="2400" dirty="0">
                <a:solidFill>
                  <a:schemeClr val="bg1"/>
                </a:solidFill>
              </a:rPr>
              <a:t>Web</a:t>
            </a:r>
            <a:r>
              <a:rPr lang="ja-JP" altLang="en-US" sz="2400" dirty="0">
                <a:solidFill>
                  <a:schemeClr val="bg1"/>
                </a:solidFill>
              </a:rPr>
              <a:t>サイト開発、テスト</a:t>
            </a:r>
          </a:p>
          <a:p>
            <a:r>
              <a:rPr lang="ja-JP" altLang="en-US" sz="2400" dirty="0">
                <a:solidFill>
                  <a:schemeClr val="bg1"/>
                </a:solidFill>
              </a:rPr>
              <a:t>・サイト管理者と環境設定、デプロイ</a:t>
            </a:r>
          </a:p>
          <a:p>
            <a:r>
              <a:rPr lang="ja-JP" altLang="en-US" sz="2400" dirty="0">
                <a:solidFill>
                  <a:schemeClr val="bg1"/>
                </a:solidFill>
              </a:rPr>
              <a:t>　－</a:t>
            </a:r>
            <a:r>
              <a:rPr lang="en-US" altLang="ja-JP" sz="2400" dirty="0" err="1">
                <a:solidFill>
                  <a:schemeClr val="bg1"/>
                </a:solidFill>
              </a:rPr>
              <a:t>Hostinger</a:t>
            </a:r>
            <a:r>
              <a:rPr lang="ja-JP" altLang="en-US" sz="2400" dirty="0">
                <a:solidFill>
                  <a:schemeClr val="bg1"/>
                </a:solidFill>
              </a:rPr>
              <a:t>で</a:t>
            </a:r>
            <a:r>
              <a:rPr lang="en-US" altLang="ja-JP" sz="2400" dirty="0">
                <a:solidFill>
                  <a:schemeClr val="bg1"/>
                </a:solidFill>
              </a:rPr>
              <a:t>Web</a:t>
            </a:r>
            <a:r>
              <a:rPr lang="ja-JP" altLang="en-US" sz="2400" dirty="0">
                <a:solidFill>
                  <a:schemeClr val="bg1"/>
                </a:solidFill>
              </a:rPr>
              <a:t>サイトをアップ、ドメイン作成（</a:t>
            </a:r>
            <a:r>
              <a:rPr lang="en-US" altLang="ja-JP" sz="2400" dirty="0">
                <a:solidFill>
                  <a:schemeClr val="bg1"/>
                </a:solidFill>
              </a:rPr>
              <a:t>Namecheap</a:t>
            </a:r>
            <a:r>
              <a:rPr lang="ja-JP" altLang="en-US" sz="2400" dirty="0">
                <a:solidFill>
                  <a:schemeClr val="bg1"/>
                </a:solidFill>
              </a:rPr>
              <a:t>）</a:t>
            </a:r>
          </a:p>
          <a:p>
            <a:r>
              <a:rPr lang="ja-JP" altLang="en-US" sz="2400" dirty="0">
                <a:solidFill>
                  <a:schemeClr val="bg1"/>
                </a:solidFill>
              </a:rPr>
              <a:t>　　</a:t>
            </a:r>
            <a:r>
              <a:rPr lang="en-US" altLang="ja-JP" sz="2400" dirty="0">
                <a:solidFill>
                  <a:schemeClr val="bg1"/>
                </a:solidFill>
              </a:rPr>
              <a:t>SSL</a:t>
            </a:r>
            <a:r>
              <a:rPr lang="ja-JP" altLang="en-US" sz="2400" dirty="0">
                <a:solidFill>
                  <a:schemeClr val="bg1"/>
                </a:solidFill>
              </a:rPr>
              <a:t>証明書取得（</a:t>
            </a:r>
            <a:r>
              <a:rPr lang="en-US" altLang="ja-JP" sz="2400" dirty="0">
                <a:solidFill>
                  <a:schemeClr val="bg1"/>
                </a:solidFill>
              </a:rPr>
              <a:t>Namecheap</a:t>
            </a:r>
            <a:r>
              <a:rPr lang="ja-JP" altLang="en-US" sz="2400" dirty="0">
                <a:solidFill>
                  <a:schemeClr val="bg1"/>
                </a:solidFill>
              </a:rPr>
              <a:t>）など</a:t>
            </a:r>
          </a:p>
          <a:p>
            <a:r>
              <a:rPr lang="ja-JP" altLang="en-US" sz="2400" b="1" dirty="0">
                <a:solidFill>
                  <a:schemeClr val="bg1"/>
                </a:solidFill>
              </a:rPr>
              <a:t>開発言語：</a:t>
            </a:r>
            <a:r>
              <a:rPr lang="en-US" altLang="ja-JP" sz="2400" dirty="0">
                <a:solidFill>
                  <a:schemeClr val="bg1"/>
                </a:solidFill>
              </a:rPr>
              <a:t>HTML, CSS</a:t>
            </a:r>
          </a:p>
        </p:txBody>
      </p:sp>
    </p:spTree>
    <p:extLst>
      <p:ext uri="{BB962C8B-B14F-4D97-AF65-F5344CB8AC3E}">
        <p14:creationId xmlns:p14="http://schemas.microsoft.com/office/powerpoint/2010/main" val="3864660339"/>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BE7097-7032-7C2E-17D3-4023F7C0B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199314904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24A05-0239-E486-40F9-C433FF118C2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82C3F61-03E2-D31E-5B40-185CC20FB5C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
        <p:nvSpPr>
          <p:cNvPr id="3" name="Rectangle 2">
            <a:extLst>
              <a:ext uri="{FF2B5EF4-FFF2-40B4-BE49-F238E27FC236}">
                <a16:creationId xmlns:a16="http://schemas.microsoft.com/office/drawing/2014/main" id="{1AFE15BD-B1C3-6325-20B6-33288428873F}"/>
              </a:ext>
            </a:extLst>
          </p:cNvPr>
          <p:cNvSpPr/>
          <p:nvPr/>
        </p:nvSpPr>
        <p:spPr>
          <a:xfrm>
            <a:off x="0" y="0"/>
            <a:ext cx="12192000" cy="6858000"/>
          </a:xfrm>
          <a:prstGeom prst="rect">
            <a:avLst/>
          </a:prstGeom>
          <a:solidFill>
            <a:schemeClr val="tx1">
              <a:alpha val="7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sx="39000" sy="39000" algn="ctr" rotWithShape="0">
                  <a:schemeClr val="tx1"/>
                </a:outerShdw>
              </a:effectLst>
            </a:endParaRPr>
          </a:p>
        </p:txBody>
      </p:sp>
      <p:sp>
        <p:nvSpPr>
          <p:cNvPr id="2" name="TextBox 1">
            <a:extLst>
              <a:ext uri="{FF2B5EF4-FFF2-40B4-BE49-F238E27FC236}">
                <a16:creationId xmlns:a16="http://schemas.microsoft.com/office/drawing/2014/main" id="{D0DFD63E-0851-AB29-875A-67EB79163D03}"/>
              </a:ext>
            </a:extLst>
          </p:cNvPr>
          <p:cNvSpPr txBox="1"/>
          <p:nvPr/>
        </p:nvSpPr>
        <p:spPr>
          <a:xfrm>
            <a:off x="954947" y="889843"/>
            <a:ext cx="10282105" cy="4524315"/>
          </a:xfrm>
          <a:prstGeom prst="rect">
            <a:avLst/>
          </a:prstGeom>
          <a:noFill/>
        </p:spPr>
        <p:txBody>
          <a:bodyPr wrap="square" rtlCol="0">
            <a:spAutoFit/>
          </a:bodyPr>
          <a:lstStyle/>
          <a:p>
            <a:r>
              <a:rPr lang="en-US" altLang="ja-JP" sz="2400" dirty="0">
                <a:solidFill>
                  <a:schemeClr val="bg1"/>
                </a:solidFill>
              </a:rPr>
              <a:t>2022/07</a:t>
            </a:r>
            <a:r>
              <a:rPr lang="ja-JP" altLang="en-US" sz="2400" dirty="0">
                <a:solidFill>
                  <a:schemeClr val="bg1"/>
                </a:solidFill>
              </a:rPr>
              <a:t>～</a:t>
            </a:r>
            <a:r>
              <a:rPr lang="en-US" altLang="ja-JP" sz="2400" dirty="0">
                <a:solidFill>
                  <a:schemeClr val="bg1"/>
                </a:solidFill>
              </a:rPr>
              <a:t>2022/09(3</a:t>
            </a:r>
            <a:r>
              <a:rPr lang="ja-JP" altLang="en-US" sz="2400" dirty="0">
                <a:solidFill>
                  <a:schemeClr val="bg1"/>
                </a:solidFill>
              </a:rPr>
              <a:t>ヶ月</a:t>
            </a:r>
            <a:r>
              <a:rPr lang="en-US" altLang="ja-JP" sz="2400" dirty="0">
                <a:solidFill>
                  <a:schemeClr val="bg1"/>
                </a:solidFill>
              </a:rPr>
              <a:t>)	</a:t>
            </a:r>
          </a:p>
          <a:p>
            <a:r>
              <a:rPr lang="ja-JP" altLang="en-US" sz="2400" b="1" dirty="0">
                <a:solidFill>
                  <a:schemeClr val="bg1"/>
                </a:solidFill>
              </a:rPr>
              <a:t>プロジェクト概要：</a:t>
            </a:r>
            <a:r>
              <a:rPr lang="ja-JP" altLang="en-US" sz="2400" dirty="0">
                <a:solidFill>
                  <a:schemeClr val="bg1"/>
                </a:solidFill>
              </a:rPr>
              <a:t>新入生などがキャンパス内を移動するサポートを</a:t>
            </a:r>
          </a:p>
          <a:p>
            <a:r>
              <a:rPr lang="ja-JP" altLang="en-US" sz="2400" dirty="0">
                <a:solidFill>
                  <a:schemeClr val="bg1"/>
                </a:solidFill>
              </a:rPr>
              <a:t>　するリアルタイムのナビゲーションシステムの開発。</a:t>
            </a:r>
          </a:p>
          <a:p>
            <a:r>
              <a:rPr lang="ja-JP" altLang="en-US" sz="2400" dirty="0">
                <a:solidFill>
                  <a:schemeClr val="bg1"/>
                </a:solidFill>
              </a:rPr>
              <a:t>　</a:t>
            </a:r>
            <a:r>
              <a:rPr lang="en-US" altLang="ja-JP" sz="2400" dirty="0">
                <a:solidFill>
                  <a:schemeClr val="bg1"/>
                </a:solidFill>
              </a:rPr>
              <a:t>VR</a:t>
            </a:r>
            <a:r>
              <a:rPr lang="ja-JP" altLang="en-US" sz="2400" dirty="0">
                <a:solidFill>
                  <a:schemeClr val="bg1"/>
                </a:solidFill>
              </a:rPr>
              <a:t>とコンピュータビジョンを使用してユーザーの現在位置を特定し、</a:t>
            </a:r>
          </a:p>
          <a:p>
            <a:r>
              <a:rPr lang="ja-JP" altLang="en-US" sz="2400" dirty="0">
                <a:solidFill>
                  <a:schemeClr val="bg1"/>
                </a:solidFill>
              </a:rPr>
              <a:t>　目的の場所までの仮想パスを表示するシステム。</a:t>
            </a:r>
          </a:p>
          <a:p>
            <a:r>
              <a:rPr lang="ja-JP" altLang="en-US" sz="2400" dirty="0">
                <a:solidFill>
                  <a:schemeClr val="bg1"/>
                </a:solidFill>
              </a:rPr>
              <a:t>　メンバーが開発したシステムをベースに大学内で使用できるように</a:t>
            </a:r>
          </a:p>
          <a:p>
            <a:r>
              <a:rPr lang="ja-JP" altLang="en-US" sz="2400" dirty="0">
                <a:solidFill>
                  <a:schemeClr val="bg1"/>
                </a:solidFill>
              </a:rPr>
              <a:t>　追加開発を実施。</a:t>
            </a:r>
          </a:p>
          <a:p>
            <a:r>
              <a:rPr lang="ja-JP" altLang="en-US" sz="2400" b="1" dirty="0">
                <a:solidFill>
                  <a:schemeClr val="bg1"/>
                </a:solidFill>
              </a:rPr>
              <a:t>開発手法：</a:t>
            </a:r>
            <a:r>
              <a:rPr lang="ja-JP" altLang="en-US" sz="2400" dirty="0">
                <a:solidFill>
                  <a:schemeClr val="bg1"/>
                </a:solidFill>
              </a:rPr>
              <a:t>アジャイル</a:t>
            </a:r>
          </a:p>
          <a:p>
            <a:r>
              <a:rPr lang="ja-JP" altLang="en-US" sz="2400" b="1" dirty="0">
                <a:solidFill>
                  <a:schemeClr val="bg1"/>
                </a:solidFill>
              </a:rPr>
              <a:t>担当業務：</a:t>
            </a:r>
          </a:p>
          <a:p>
            <a:r>
              <a:rPr lang="ja-JP" altLang="en-US" sz="2400" dirty="0">
                <a:solidFill>
                  <a:schemeClr val="bg1"/>
                </a:solidFill>
              </a:rPr>
              <a:t>・大学地図を作成、地図のスケーリングとキャリブレーション</a:t>
            </a:r>
          </a:p>
          <a:p>
            <a:r>
              <a:rPr lang="ja-JP" altLang="en-US" sz="2400" dirty="0">
                <a:solidFill>
                  <a:schemeClr val="bg1"/>
                </a:solidFill>
              </a:rPr>
              <a:t>・統合テスト、アルファテスト</a:t>
            </a:r>
          </a:p>
          <a:p>
            <a:r>
              <a:rPr lang="ja-JP" altLang="en-US" sz="2400" dirty="0">
                <a:solidFill>
                  <a:schemeClr val="bg1"/>
                </a:solidFill>
              </a:rPr>
              <a:t>開発言語：</a:t>
            </a:r>
            <a:r>
              <a:rPr lang="en-US" altLang="ja-JP" sz="2400" dirty="0">
                <a:solidFill>
                  <a:schemeClr val="bg1"/>
                </a:solidFill>
              </a:rPr>
              <a:t>Unity C#</a:t>
            </a:r>
            <a:endParaRPr lang="en-IN" sz="2400" dirty="0">
              <a:solidFill>
                <a:schemeClr val="bg1"/>
              </a:solidFill>
            </a:endParaRPr>
          </a:p>
        </p:txBody>
      </p:sp>
    </p:spTree>
    <p:extLst>
      <p:ext uri="{BB962C8B-B14F-4D97-AF65-F5344CB8AC3E}">
        <p14:creationId xmlns:p14="http://schemas.microsoft.com/office/powerpoint/2010/main" val="135315832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CAABD50-8E62-A13B-440D-19682369403E}"/>
              </a:ext>
            </a:extLst>
          </p:cNvPr>
          <p:cNvPicPr>
            <a:picLocks noChangeAspect="1"/>
          </p:cNvPicPr>
          <p:nvPr/>
        </p:nvPicPr>
        <p:blipFill>
          <a:blip r:embed="rId2">
            <a:extLst>
              <a:ext uri="{28A0092B-C50C-407E-A947-70E740481C1C}">
                <a14:useLocalDpi xmlns:a14="http://schemas.microsoft.com/office/drawing/2010/main" val="0"/>
              </a:ext>
            </a:extLst>
          </a:blip>
          <a:srcRect l="30566" r="26738"/>
          <a:stretch/>
        </p:blipFill>
        <p:spPr>
          <a:xfrm>
            <a:off x="4622800" y="0"/>
            <a:ext cx="2946400" cy="6858000"/>
          </a:xfrm>
          <a:prstGeom prst="rect">
            <a:avLst/>
          </a:prstGeom>
        </p:spPr>
      </p:pic>
    </p:spTree>
    <p:extLst>
      <p:ext uri="{BB962C8B-B14F-4D97-AF65-F5344CB8AC3E}">
        <p14:creationId xmlns:p14="http://schemas.microsoft.com/office/powerpoint/2010/main" val="422314182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78194-D015-5581-6C02-40E132863B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8D59AED-B21C-ACC3-601A-24FA00883F3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2000"/>
                    </a14:imgEffect>
                  </a14:imgLayer>
                </a14:imgProps>
              </a:ext>
              <a:ext uri="{28A0092B-C50C-407E-A947-70E740481C1C}">
                <a14:useLocalDpi xmlns:a14="http://schemas.microsoft.com/office/drawing/2010/main" val="0"/>
              </a:ext>
            </a:extLst>
          </a:blip>
          <a:srcRect l="30566" r="26738"/>
          <a:stretch/>
        </p:blipFill>
        <p:spPr>
          <a:xfrm>
            <a:off x="4622800" y="0"/>
            <a:ext cx="2946400" cy="6858000"/>
          </a:xfrm>
          <a:prstGeom prst="rect">
            <a:avLst/>
          </a:prstGeom>
        </p:spPr>
      </p:pic>
      <p:sp>
        <p:nvSpPr>
          <p:cNvPr id="3" name="Rectangle 2">
            <a:extLst>
              <a:ext uri="{FF2B5EF4-FFF2-40B4-BE49-F238E27FC236}">
                <a16:creationId xmlns:a16="http://schemas.microsoft.com/office/drawing/2014/main" id="{8716A8C3-3D23-5010-F4C2-CF36F9816634}"/>
              </a:ext>
            </a:extLst>
          </p:cNvPr>
          <p:cNvSpPr/>
          <p:nvPr/>
        </p:nvSpPr>
        <p:spPr>
          <a:xfrm>
            <a:off x="0" y="0"/>
            <a:ext cx="12192000" cy="6858000"/>
          </a:xfrm>
          <a:prstGeom prst="rect">
            <a:avLst/>
          </a:prstGeom>
          <a:solidFill>
            <a:schemeClr val="tx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sx="39000" sy="39000" algn="ctr" rotWithShape="0">
                  <a:schemeClr val="tx1"/>
                </a:outerShdw>
              </a:effectLst>
            </a:endParaRPr>
          </a:p>
        </p:txBody>
      </p:sp>
      <p:sp>
        <p:nvSpPr>
          <p:cNvPr id="2" name="TextBox 1">
            <a:extLst>
              <a:ext uri="{FF2B5EF4-FFF2-40B4-BE49-F238E27FC236}">
                <a16:creationId xmlns:a16="http://schemas.microsoft.com/office/drawing/2014/main" id="{6EFD087F-C821-9B07-7835-CB35B2157F3D}"/>
              </a:ext>
            </a:extLst>
          </p:cNvPr>
          <p:cNvSpPr txBox="1"/>
          <p:nvPr/>
        </p:nvSpPr>
        <p:spPr>
          <a:xfrm>
            <a:off x="954947" y="889843"/>
            <a:ext cx="10282105" cy="5262979"/>
          </a:xfrm>
          <a:prstGeom prst="rect">
            <a:avLst/>
          </a:prstGeom>
          <a:noFill/>
        </p:spPr>
        <p:txBody>
          <a:bodyPr wrap="square" rtlCol="0">
            <a:spAutoFit/>
          </a:bodyPr>
          <a:lstStyle/>
          <a:p>
            <a:r>
              <a:rPr lang="en-US" altLang="ja-JP" sz="2400" dirty="0">
                <a:solidFill>
                  <a:schemeClr val="bg1"/>
                </a:solidFill>
              </a:rPr>
              <a:t>2022/12</a:t>
            </a:r>
            <a:r>
              <a:rPr lang="ja-JP" altLang="en-US" sz="2400" dirty="0">
                <a:solidFill>
                  <a:schemeClr val="bg1"/>
                </a:solidFill>
              </a:rPr>
              <a:t>～</a:t>
            </a:r>
            <a:r>
              <a:rPr lang="en-US" altLang="ja-JP" sz="2400" dirty="0">
                <a:solidFill>
                  <a:schemeClr val="bg1"/>
                </a:solidFill>
              </a:rPr>
              <a:t>2023/01(2</a:t>
            </a:r>
            <a:r>
              <a:rPr lang="ja-JP" altLang="en-US" sz="2400" dirty="0">
                <a:solidFill>
                  <a:schemeClr val="bg1"/>
                </a:solidFill>
              </a:rPr>
              <a:t>ヶ月</a:t>
            </a:r>
            <a:r>
              <a:rPr lang="en-US" altLang="ja-JP" sz="2400" dirty="0">
                <a:solidFill>
                  <a:schemeClr val="bg1"/>
                </a:solidFill>
              </a:rPr>
              <a:t>)</a:t>
            </a:r>
          </a:p>
          <a:p>
            <a:r>
              <a:rPr lang="ja-JP" altLang="en-US" sz="2400" b="1" dirty="0">
                <a:solidFill>
                  <a:schemeClr val="bg1"/>
                </a:solidFill>
              </a:rPr>
              <a:t>プロジェクト概要：</a:t>
            </a:r>
            <a:r>
              <a:rPr lang="ja-JP" altLang="en-US" sz="2400" dirty="0">
                <a:solidFill>
                  <a:schemeClr val="bg1"/>
                </a:solidFill>
              </a:rPr>
              <a:t>心理学者が心理検査を簡単に実施できるモバイル</a:t>
            </a:r>
          </a:p>
          <a:p>
            <a:r>
              <a:rPr lang="ja-JP" altLang="en-US" sz="2400" dirty="0">
                <a:solidFill>
                  <a:schemeClr val="bg1"/>
                </a:solidFill>
              </a:rPr>
              <a:t>　アプリ開発。</a:t>
            </a:r>
          </a:p>
          <a:p>
            <a:r>
              <a:rPr lang="ja-JP" altLang="en-US" sz="2400" b="1" dirty="0">
                <a:solidFill>
                  <a:schemeClr val="bg1"/>
                </a:solidFill>
              </a:rPr>
              <a:t>開発手法：</a:t>
            </a:r>
            <a:r>
              <a:rPr lang="ja-JP" altLang="en-US" sz="2400" dirty="0">
                <a:solidFill>
                  <a:schemeClr val="bg1"/>
                </a:solidFill>
              </a:rPr>
              <a:t>アジャイル</a:t>
            </a:r>
          </a:p>
          <a:p>
            <a:r>
              <a:rPr lang="ja-JP" altLang="en-US" sz="2400" b="1" dirty="0">
                <a:solidFill>
                  <a:schemeClr val="bg1"/>
                </a:solidFill>
              </a:rPr>
              <a:t>担当業務：</a:t>
            </a:r>
            <a:r>
              <a:rPr lang="ja-JP" altLang="en-US" sz="2400" dirty="0">
                <a:solidFill>
                  <a:schemeClr val="bg1"/>
                </a:solidFill>
              </a:rPr>
              <a:t>バックエンド</a:t>
            </a:r>
            <a:r>
              <a:rPr lang="en-US" altLang="ja-JP" sz="2400" dirty="0">
                <a:solidFill>
                  <a:schemeClr val="bg1"/>
                </a:solidFill>
              </a:rPr>
              <a:t>80</a:t>
            </a:r>
            <a:r>
              <a:rPr lang="ja-JP" altLang="en-US" sz="2400" dirty="0">
                <a:solidFill>
                  <a:schemeClr val="bg1"/>
                </a:solidFill>
              </a:rPr>
              <a:t>％　フロントエンド</a:t>
            </a:r>
            <a:r>
              <a:rPr lang="en-US" altLang="ja-JP" sz="2400" dirty="0">
                <a:solidFill>
                  <a:schemeClr val="bg1"/>
                </a:solidFill>
              </a:rPr>
              <a:t>20</a:t>
            </a:r>
            <a:r>
              <a:rPr lang="ja-JP" altLang="en-US" sz="2400" dirty="0">
                <a:solidFill>
                  <a:schemeClr val="bg1"/>
                </a:solidFill>
              </a:rPr>
              <a:t>％</a:t>
            </a:r>
          </a:p>
          <a:p>
            <a:r>
              <a:rPr lang="ja-JP" altLang="en-US" sz="2400" dirty="0">
                <a:solidFill>
                  <a:schemeClr val="bg1"/>
                </a:solidFill>
              </a:rPr>
              <a:t>・担当モジュール</a:t>
            </a:r>
          </a:p>
          <a:p>
            <a:r>
              <a:rPr lang="ja-JP" altLang="en-US" sz="2400" dirty="0">
                <a:solidFill>
                  <a:schemeClr val="bg1"/>
                </a:solidFill>
              </a:rPr>
              <a:t>　－心理テストの選択機能（</a:t>
            </a:r>
            <a:r>
              <a:rPr lang="en-US" altLang="ja-JP" sz="2400" dirty="0">
                <a:solidFill>
                  <a:schemeClr val="bg1"/>
                </a:solidFill>
              </a:rPr>
              <a:t>9</a:t>
            </a:r>
            <a:r>
              <a:rPr lang="ja-JP" altLang="en-US" sz="2400" dirty="0">
                <a:solidFill>
                  <a:schemeClr val="bg1"/>
                </a:solidFill>
              </a:rPr>
              <a:t>種類）</a:t>
            </a:r>
          </a:p>
          <a:p>
            <a:r>
              <a:rPr lang="ja-JP" altLang="en-US" sz="2400" dirty="0">
                <a:solidFill>
                  <a:schemeClr val="bg1"/>
                </a:solidFill>
              </a:rPr>
              <a:t>　－アプリケーション内への各種テストの挿入</a:t>
            </a:r>
          </a:p>
          <a:p>
            <a:r>
              <a:rPr lang="ja-JP" altLang="en-US" sz="2400" dirty="0">
                <a:solidFill>
                  <a:schemeClr val="bg1"/>
                </a:solidFill>
              </a:rPr>
              <a:t>　－結果の表示機能</a:t>
            </a:r>
          </a:p>
          <a:p>
            <a:r>
              <a:rPr lang="ja-JP" altLang="en-US" sz="2400" dirty="0">
                <a:solidFill>
                  <a:schemeClr val="bg1"/>
                </a:solidFill>
              </a:rPr>
              <a:t>・機能開発</a:t>
            </a:r>
          </a:p>
          <a:p>
            <a:r>
              <a:rPr lang="ja-JP" altLang="en-US" sz="2400" dirty="0">
                <a:solidFill>
                  <a:schemeClr val="bg1"/>
                </a:solidFill>
              </a:rPr>
              <a:t>　－心理テストの結果を計算するロジックの開発</a:t>
            </a:r>
          </a:p>
          <a:p>
            <a:r>
              <a:rPr lang="ja-JP" altLang="en-US" sz="2400" dirty="0">
                <a:solidFill>
                  <a:schemeClr val="bg1"/>
                </a:solidFill>
              </a:rPr>
              <a:t>・画面開発</a:t>
            </a:r>
          </a:p>
          <a:p>
            <a:r>
              <a:rPr lang="ja-JP" altLang="en-US" sz="2400" dirty="0">
                <a:solidFill>
                  <a:schemeClr val="bg1"/>
                </a:solidFill>
              </a:rPr>
              <a:t>　－ホーム画面、テスト選択画面、結果表示画面</a:t>
            </a:r>
          </a:p>
          <a:p>
            <a:r>
              <a:rPr lang="ja-JP" altLang="en-US" sz="2400" b="1" dirty="0">
                <a:solidFill>
                  <a:schemeClr val="bg1"/>
                </a:solidFill>
              </a:rPr>
              <a:t>開発言語：</a:t>
            </a:r>
            <a:r>
              <a:rPr lang="en-US" altLang="ja-JP" sz="2400" dirty="0">
                <a:solidFill>
                  <a:schemeClr val="bg1"/>
                </a:solidFill>
              </a:rPr>
              <a:t>Kotlin</a:t>
            </a:r>
          </a:p>
        </p:txBody>
      </p:sp>
    </p:spTree>
    <p:extLst>
      <p:ext uri="{BB962C8B-B14F-4D97-AF65-F5344CB8AC3E}">
        <p14:creationId xmlns:p14="http://schemas.microsoft.com/office/powerpoint/2010/main" val="267395639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4BE48C-DA29-7164-A49A-69784E2F053A}"/>
              </a:ext>
            </a:extLst>
          </p:cNvPr>
          <p:cNvPicPr>
            <a:picLocks noChangeAspect="1"/>
          </p:cNvPicPr>
          <p:nvPr/>
        </p:nvPicPr>
        <p:blipFill>
          <a:blip r:embed="rId2">
            <a:extLst>
              <a:ext uri="{28A0092B-C50C-407E-A947-70E740481C1C}">
                <a14:useLocalDpi xmlns:a14="http://schemas.microsoft.com/office/drawing/2010/main" val="0"/>
              </a:ext>
            </a:extLst>
          </a:blip>
          <a:srcRect l="19157" t="4148" r="33651" b="5777"/>
          <a:stretch/>
        </p:blipFill>
        <p:spPr>
          <a:xfrm>
            <a:off x="4516856" y="0"/>
            <a:ext cx="3158288" cy="6858000"/>
          </a:xfrm>
          <a:prstGeom prst="rect">
            <a:avLst/>
          </a:prstGeom>
        </p:spPr>
      </p:pic>
    </p:spTree>
    <p:extLst>
      <p:ext uri="{BB962C8B-B14F-4D97-AF65-F5344CB8AC3E}">
        <p14:creationId xmlns:p14="http://schemas.microsoft.com/office/powerpoint/2010/main" val="378653816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911E5-20A7-AF28-AD6C-E0763DC86F4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7C65934-2FC2-F4C7-04FB-7FE7AC30E78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70000"/>
                    </a14:imgEffect>
                  </a14:imgLayer>
                </a14:imgProps>
              </a:ext>
              <a:ext uri="{28A0092B-C50C-407E-A947-70E740481C1C}">
                <a14:useLocalDpi xmlns:a14="http://schemas.microsoft.com/office/drawing/2010/main" val="0"/>
              </a:ext>
            </a:extLst>
          </a:blip>
          <a:srcRect l="19157" t="4148" r="33651" b="5777"/>
          <a:stretch/>
        </p:blipFill>
        <p:spPr>
          <a:xfrm>
            <a:off x="4516856" y="0"/>
            <a:ext cx="3158288" cy="6858000"/>
          </a:xfrm>
          <a:prstGeom prst="rect">
            <a:avLst/>
          </a:prstGeom>
        </p:spPr>
      </p:pic>
      <p:sp>
        <p:nvSpPr>
          <p:cNvPr id="3" name="Rectangle 2">
            <a:extLst>
              <a:ext uri="{FF2B5EF4-FFF2-40B4-BE49-F238E27FC236}">
                <a16:creationId xmlns:a16="http://schemas.microsoft.com/office/drawing/2014/main" id="{F000E55C-BCA1-8818-39ED-412588639A63}"/>
              </a:ext>
            </a:extLst>
          </p:cNvPr>
          <p:cNvSpPr/>
          <p:nvPr/>
        </p:nvSpPr>
        <p:spPr>
          <a:xfrm>
            <a:off x="0" y="0"/>
            <a:ext cx="12192000" cy="6858000"/>
          </a:xfrm>
          <a:prstGeom prst="rect">
            <a:avLst/>
          </a:prstGeom>
          <a:solidFill>
            <a:schemeClr val="tx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sx="39000" sy="39000" algn="ctr" rotWithShape="0">
                  <a:schemeClr val="tx1"/>
                </a:outerShdw>
              </a:effectLst>
            </a:endParaRPr>
          </a:p>
        </p:txBody>
      </p:sp>
      <p:sp>
        <p:nvSpPr>
          <p:cNvPr id="2" name="TextBox 1">
            <a:extLst>
              <a:ext uri="{FF2B5EF4-FFF2-40B4-BE49-F238E27FC236}">
                <a16:creationId xmlns:a16="http://schemas.microsoft.com/office/drawing/2014/main" id="{25D6C20E-17E6-C634-50DB-FB09195FBD80}"/>
              </a:ext>
            </a:extLst>
          </p:cNvPr>
          <p:cNvSpPr txBox="1"/>
          <p:nvPr/>
        </p:nvSpPr>
        <p:spPr>
          <a:xfrm>
            <a:off x="954947" y="889843"/>
            <a:ext cx="10282105" cy="3785652"/>
          </a:xfrm>
          <a:prstGeom prst="rect">
            <a:avLst/>
          </a:prstGeom>
          <a:noFill/>
        </p:spPr>
        <p:txBody>
          <a:bodyPr wrap="square" rtlCol="0">
            <a:spAutoFit/>
          </a:bodyPr>
          <a:lstStyle/>
          <a:p>
            <a:r>
              <a:rPr lang="en-US" altLang="ja-JP" sz="2400" dirty="0">
                <a:solidFill>
                  <a:schemeClr val="bg1"/>
                </a:solidFill>
              </a:rPr>
              <a:t>2023/03</a:t>
            </a:r>
            <a:r>
              <a:rPr lang="ja-JP" altLang="en-US" sz="2400" dirty="0">
                <a:solidFill>
                  <a:schemeClr val="bg1"/>
                </a:solidFill>
              </a:rPr>
              <a:t>～</a:t>
            </a:r>
            <a:r>
              <a:rPr lang="en-US" altLang="ja-JP" sz="2400" dirty="0">
                <a:solidFill>
                  <a:schemeClr val="bg1"/>
                </a:solidFill>
              </a:rPr>
              <a:t>2023/06(3</a:t>
            </a:r>
            <a:r>
              <a:rPr lang="ja-JP" altLang="en-US" sz="2400" dirty="0">
                <a:solidFill>
                  <a:schemeClr val="bg1"/>
                </a:solidFill>
              </a:rPr>
              <a:t>ヶ月</a:t>
            </a:r>
            <a:r>
              <a:rPr lang="en-US" altLang="ja-JP" sz="2400" dirty="0">
                <a:solidFill>
                  <a:schemeClr val="bg1"/>
                </a:solidFill>
              </a:rPr>
              <a:t>)</a:t>
            </a:r>
          </a:p>
          <a:p>
            <a:r>
              <a:rPr lang="ja-JP" altLang="en-US" sz="2400" b="1" dirty="0">
                <a:solidFill>
                  <a:schemeClr val="bg1"/>
                </a:solidFill>
              </a:rPr>
              <a:t>プロジェクト概要：</a:t>
            </a:r>
            <a:r>
              <a:rPr lang="ja-JP" altLang="en-US" sz="2400" dirty="0">
                <a:solidFill>
                  <a:schemeClr val="bg1"/>
                </a:solidFill>
              </a:rPr>
              <a:t>酪農農家向け牛乳と乳製品の製造検査機モバイル</a:t>
            </a:r>
          </a:p>
          <a:p>
            <a:r>
              <a:rPr lang="ja-JP" altLang="en-US" sz="2400" dirty="0">
                <a:solidFill>
                  <a:schemeClr val="bg1"/>
                </a:solidFill>
              </a:rPr>
              <a:t>　アプリの開発。必要な乳製品、量、牛乳の</a:t>
            </a:r>
            <a:r>
              <a:rPr lang="en-US" altLang="ja-JP" sz="2400" dirty="0">
                <a:solidFill>
                  <a:schemeClr val="bg1"/>
                </a:solidFill>
              </a:rPr>
              <a:t>SNF</a:t>
            </a:r>
            <a:r>
              <a:rPr lang="ja-JP" altLang="en-US" sz="2400" dirty="0">
                <a:solidFill>
                  <a:schemeClr val="bg1"/>
                </a:solidFill>
              </a:rPr>
              <a:t>と脂肪の値を入力すると</a:t>
            </a:r>
          </a:p>
          <a:p>
            <a:r>
              <a:rPr lang="ja-JP" altLang="en-US" sz="2400" dirty="0">
                <a:solidFill>
                  <a:schemeClr val="bg1"/>
                </a:solidFill>
              </a:rPr>
              <a:t>　必要な原材料が計算されるアプリ。</a:t>
            </a:r>
          </a:p>
          <a:p>
            <a:r>
              <a:rPr lang="ja-JP" altLang="en-US" sz="2400" b="1" dirty="0">
                <a:solidFill>
                  <a:schemeClr val="bg1"/>
                </a:solidFill>
              </a:rPr>
              <a:t>担当業務：</a:t>
            </a:r>
            <a:r>
              <a:rPr lang="ja-JP" altLang="en-US" sz="2400" dirty="0">
                <a:solidFill>
                  <a:schemeClr val="bg1"/>
                </a:solidFill>
              </a:rPr>
              <a:t>バックエンド</a:t>
            </a:r>
            <a:r>
              <a:rPr lang="en-US" altLang="ja-JP" sz="2400" dirty="0">
                <a:solidFill>
                  <a:schemeClr val="bg1"/>
                </a:solidFill>
              </a:rPr>
              <a:t>80</a:t>
            </a:r>
            <a:r>
              <a:rPr lang="ja-JP" altLang="en-US" sz="2400" dirty="0">
                <a:solidFill>
                  <a:schemeClr val="bg1"/>
                </a:solidFill>
              </a:rPr>
              <a:t>％　フロントエンド</a:t>
            </a:r>
            <a:r>
              <a:rPr lang="en-US" altLang="ja-JP" sz="2400" dirty="0">
                <a:solidFill>
                  <a:schemeClr val="bg1"/>
                </a:solidFill>
              </a:rPr>
              <a:t>20</a:t>
            </a:r>
            <a:r>
              <a:rPr lang="ja-JP" altLang="en-US" sz="2400" dirty="0">
                <a:solidFill>
                  <a:schemeClr val="bg1"/>
                </a:solidFill>
              </a:rPr>
              <a:t>％</a:t>
            </a:r>
          </a:p>
          <a:p>
            <a:r>
              <a:rPr lang="ja-JP" altLang="en-US" sz="2400" dirty="0">
                <a:solidFill>
                  <a:schemeClr val="bg1"/>
                </a:solidFill>
              </a:rPr>
              <a:t>・機能開発</a:t>
            </a:r>
          </a:p>
          <a:p>
            <a:r>
              <a:rPr lang="ja-JP" altLang="en-US" sz="2400" dirty="0">
                <a:solidFill>
                  <a:schemeClr val="bg1"/>
                </a:solidFill>
              </a:rPr>
              <a:t>　－生乳製品の製造に必要な原材料を計算する計算機の開発</a:t>
            </a:r>
          </a:p>
          <a:p>
            <a:r>
              <a:rPr lang="ja-JP" altLang="en-US" sz="2400" dirty="0">
                <a:solidFill>
                  <a:schemeClr val="bg1"/>
                </a:solidFill>
              </a:rPr>
              <a:t>・画面開発</a:t>
            </a:r>
          </a:p>
          <a:p>
            <a:r>
              <a:rPr lang="ja-JP" altLang="en-US" sz="2400" dirty="0">
                <a:solidFill>
                  <a:schemeClr val="bg1"/>
                </a:solidFill>
              </a:rPr>
              <a:t>　－必要な生乳製品の量、牛乳の品質（</a:t>
            </a:r>
            <a:r>
              <a:rPr lang="en-US" altLang="ja-JP" sz="2400" dirty="0">
                <a:solidFill>
                  <a:schemeClr val="bg1"/>
                </a:solidFill>
              </a:rPr>
              <a:t>SNF</a:t>
            </a:r>
            <a:r>
              <a:rPr lang="ja-JP" altLang="en-US" sz="2400" dirty="0">
                <a:solidFill>
                  <a:schemeClr val="bg1"/>
                </a:solidFill>
              </a:rPr>
              <a:t>と脂肪）値を入力する画面</a:t>
            </a:r>
          </a:p>
          <a:p>
            <a:r>
              <a:rPr lang="ja-JP" altLang="en-US" sz="2400" b="1" dirty="0">
                <a:solidFill>
                  <a:schemeClr val="bg1"/>
                </a:solidFill>
              </a:rPr>
              <a:t>開発言語：</a:t>
            </a:r>
            <a:r>
              <a:rPr lang="en-US" altLang="ja-JP" sz="2400" dirty="0">
                <a:solidFill>
                  <a:schemeClr val="bg1"/>
                </a:solidFill>
              </a:rPr>
              <a:t>Kotlin</a:t>
            </a:r>
            <a:endParaRPr lang="en-IN" sz="2400" dirty="0">
              <a:solidFill>
                <a:schemeClr val="bg1"/>
              </a:solidFill>
            </a:endParaRPr>
          </a:p>
        </p:txBody>
      </p:sp>
    </p:spTree>
    <p:extLst>
      <p:ext uri="{BB962C8B-B14F-4D97-AF65-F5344CB8AC3E}">
        <p14:creationId xmlns:p14="http://schemas.microsoft.com/office/powerpoint/2010/main" val="304440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ABE62E1-0A0A-99FC-31D9-E16D04DA6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3">
            <a:extLst>
              <a:ext uri="{FF2B5EF4-FFF2-40B4-BE49-F238E27FC236}">
                <a16:creationId xmlns:a16="http://schemas.microsoft.com/office/drawing/2014/main" id="{35FC7437-2435-CB08-ECDF-306CD492E1C4}"/>
              </a:ext>
            </a:extLst>
          </p:cNvPr>
          <p:cNvSpPr txBox="1">
            <a:spLocks/>
          </p:cNvSpPr>
          <p:nvPr/>
        </p:nvSpPr>
        <p:spPr>
          <a:xfrm>
            <a:off x="12303368" y="3065613"/>
            <a:ext cx="6006215" cy="7267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ja-JP" altLang="en-US" sz="4000" kern="1200" dirty="0">
                <a:solidFill>
                  <a:schemeClr val="tx1"/>
                </a:solidFill>
                <a:latin typeface="+mj-lt"/>
                <a:ea typeface="+mj-ea"/>
                <a:cs typeface="+mj-cs"/>
              </a:rPr>
              <a:t>ありがとうございました</a:t>
            </a:r>
            <a:endParaRPr lang="en-US" sz="4000" dirty="0"/>
          </a:p>
        </p:txBody>
      </p:sp>
      <p:pic>
        <p:nvPicPr>
          <p:cNvPr id="3" name="Picture Placeholder 7" descr="Two men shaking hands in front of a glass wall&#10;&#10;Description automatically generated">
            <a:extLst>
              <a:ext uri="{FF2B5EF4-FFF2-40B4-BE49-F238E27FC236}">
                <a16:creationId xmlns:a16="http://schemas.microsoft.com/office/drawing/2014/main" id="{08100D91-3296-B4C7-71DB-65A6B8564E54}"/>
              </a:ext>
            </a:extLst>
          </p:cNvPr>
          <p:cNvPicPr>
            <a:picLocks noChangeAspect="1"/>
          </p:cNvPicPr>
          <p:nvPr/>
        </p:nvPicPr>
        <p:blipFill>
          <a:blip r:embed="rId3">
            <a:extLst>
              <a:ext uri="{28A0092B-C50C-407E-A947-70E740481C1C}">
                <a14:useLocalDpi xmlns:a14="http://schemas.microsoft.com/office/drawing/2010/main" val="0"/>
              </a:ext>
            </a:extLst>
          </a:blip>
          <a:srcRect l="16700" t="20390" r="45546" b="20390"/>
          <a:stretch/>
        </p:blipFill>
        <p:spPr>
          <a:xfrm>
            <a:off x="-2682796" y="759126"/>
            <a:ext cx="2569653" cy="5374256"/>
          </a:xfrm>
          <a:prstGeom prst="rect">
            <a:avLst/>
          </a:prstGeom>
        </p:spPr>
      </p:pic>
      <p:sp>
        <p:nvSpPr>
          <p:cNvPr id="4" name="Title 3">
            <a:extLst>
              <a:ext uri="{FF2B5EF4-FFF2-40B4-BE49-F238E27FC236}">
                <a16:creationId xmlns:a16="http://schemas.microsoft.com/office/drawing/2014/main" id="{F2852AD9-42F6-2DF0-6067-388194726E6C}"/>
              </a:ext>
            </a:extLst>
          </p:cNvPr>
          <p:cNvSpPr txBox="1">
            <a:spLocks/>
          </p:cNvSpPr>
          <p:nvPr/>
        </p:nvSpPr>
        <p:spPr>
          <a:xfrm>
            <a:off x="5410200" y="-580729"/>
            <a:ext cx="6006215" cy="727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ja-JP" altLang="en-US" sz="2800" dirty="0"/>
              <a:t>ポートフォリオ　以上</a:t>
            </a:r>
            <a:endParaRPr lang="en-US" sz="2800" dirty="0"/>
          </a:p>
        </p:txBody>
      </p:sp>
    </p:spTree>
    <p:extLst>
      <p:ext uri="{BB962C8B-B14F-4D97-AF65-F5344CB8AC3E}">
        <p14:creationId xmlns:p14="http://schemas.microsoft.com/office/powerpoint/2010/main" val="424540087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3A40B-C629-9644-AC72-9A20C9EE7D9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F146C04-1961-B98A-C836-F2F824BD99C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E4781B5C-5D6F-1859-B54E-48260FDD1218}"/>
              </a:ext>
            </a:extLst>
          </p:cNvPr>
          <p:cNvSpPr/>
          <p:nvPr/>
        </p:nvSpPr>
        <p:spPr>
          <a:xfrm>
            <a:off x="0" y="0"/>
            <a:ext cx="12192000" cy="6858000"/>
          </a:xfrm>
          <a:prstGeom prst="rect">
            <a:avLst/>
          </a:prstGeom>
          <a:solidFill>
            <a:schemeClr val="tx1">
              <a:alpha val="7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sx="39000" sy="39000" algn="ctr" rotWithShape="0">
                  <a:schemeClr val="tx1"/>
                </a:outerShdw>
              </a:effectLst>
            </a:endParaRPr>
          </a:p>
        </p:txBody>
      </p:sp>
      <p:sp>
        <p:nvSpPr>
          <p:cNvPr id="2" name="TextBox 1">
            <a:extLst>
              <a:ext uri="{FF2B5EF4-FFF2-40B4-BE49-F238E27FC236}">
                <a16:creationId xmlns:a16="http://schemas.microsoft.com/office/drawing/2014/main" id="{63F517EF-35DB-093D-D382-1CAF1E9ACF29}"/>
              </a:ext>
            </a:extLst>
          </p:cNvPr>
          <p:cNvSpPr txBox="1"/>
          <p:nvPr/>
        </p:nvSpPr>
        <p:spPr>
          <a:xfrm>
            <a:off x="466724" y="474345"/>
            <a:ext cx="11258552" cy="5909310"/>
          </a:xfrm>
          <a:prstGeom prst="rect">
            <a:avLst/>
          </a:prstGeom>
          <a:noFill/>
        </p:spPr>
        <p:txBody>
          <a:bodyPr wrap="square" rtlCol="0">
            <a:spAutoFit/>
          </a:bodyPr>
          <a:lstStyle/>
          <a:p>
            <a:r>
              <a:rPr lang="en-US" altLang="ja-JP" sz="2000" dirty="0">
                <a:solidFill>
                  <a:schemeClr val="bg1"/>
                </a:solidFill>
              </a:rPr>
              <a:t>2022/12</a:t>
            </a:r>
            <a:r>
              <a:rPr lang="ja-JP" altLang="en-US" sz="2000" dirty="0">
                <a:solidFill>
                  <a:schemeClr val="bg1"/>
                </a:solidFill>
              </a:rPr>
              <a:t>～</a:t>
            </a:r>
            <a:r>
              <a:rPr lang="en-US" altLang="ja-JP" sz="2000" dirty="0">
                <a:solidFill>
                  <a:schemeClr val="bg1"/>
                </a:solidFill>
              </a:rPr>
              <a:t>2023/04(5</a:t>
            </a:r>
            <a:r>
              <a:rPr lang="ja-JP" altLang="en-US" sz="2000" dirty="0">
                <a:solidFill>
                  <a:schemeClr val="bg1"/>
                </a:solidFill>
              </a:rPr>
              <a:t>ヶ月</a:t>
            </a:r>
            <a:r>
              <a:rPr lang="en-US" altLang="ja-JP" sz="2000" dirty="0">
                <a:solidFill>
                  <a:schemeClr val="bg1"/>
                </a:solidFill>
              </a:rPr>
              <a:t>)</a:t>
            </a:r>
          </a:p>
          <a:p>
            <a:r>
              <a:rPr lang="ja-JP" altLang="en-US" sz="2000" b="1" dirty="0">
                <a:solidFill>
                  <a:schemeClr val="bg1"/>
                </a:solidFill>
              </a:rPr>
              <a:t>プロジェクト概要：</a:t>
            </a:r>
            <a:r>
              <a:rPr lang="ja-JP" altLang="en-US" sz="2000" dirty="0">
                <a:solidFill>
                  <a:schemeClr val="bg1"/>
                </a:solidFill>
              </a:rPr>
              <a:t>血液バンクと病院が一つのシステムを通じて、</a:t>
            </a:r>
          </a:p>
          <a:p>
            <a:r>
              <a:rPr lang="ja-JP" altLang="en-US" sz="2000" dirty="0">
                <a:solidFill>
                  <a:schemeClr val="bg1"/>
                </a:solidFill>
              </a:rPr>
              <a:t>　必要な血液を簡単に注文、管理できるシステムの開発。</a:t>
            </a:r>
          </a:p>
          <a:p>
            <a:r>
              <a:rPr lang="ja-JP" altLang="en-US" sz="2000" b="1" dirty="0">
                <a:solidFill>
                  <a:schemeClr val="bg1"/>
                </a:solidFill>
              </a:rPr>
              <a:t>開発手法：</a:t>
            </a:r>
            <a:r>
              <a:rPr lang="ja-JP" altLang="en-US" sz="2000" dirty="0">
                <a:solidFill>
                  <a:schemeClr val="bg1"/>
                </a:solidFill>
              </a:rPr>
              <a:t>ウォーターフォール</a:t>
            </a:r>
          </a:p>
          <a:p>
            <a:r>
              <a:rPr lang="ja-JP" altLang="en-US" sz="2000" b="1" dirty="0">
                <a:solidFill>
                  <a:schemeClr val="bg1"/>
                </a:solidFill>
              </a:rPr>
              <a:t>担当業務：</a:t>
            </a:r>
            <a:r>
              <a:rPr lang="ja-JP" altLang="en-US" sz="2000" dirty="0">
                <a:solidFill>
                  <a:schemeClr val="bg1"/>
                </a:solidFill>
              </a:rPr>
              <a:t>バックエンド</a:t>
            </a:r>
            <a:r>
              <a:rPr lang="en-US" altLang="ja-JP" sz="2000" dirty="0">
                <a:solidFill>
                  <a:schemeClr val="bg1"/>
                </a:solidFill>
              </a:rPr>
              <a:t>70</a:t>
            </a:r>
            <a:r>
              <a:rPr lang="ja-JP" altLang="en-US" sz="2000" dirty="0">
                <a:solidFill>
                  <a:schemeClr val="bg1"/>
                </a:solidFill>
              </a:rPr>
              <a:t>％　フロントエンド</a:t>
            </a:r>
            <a:r>
              <a:rPr lang="en-US" altLang="ja-JP" sz="2000" dirty="0">
                <a:solidFill>
                  <a:schemeClr val="bg1"/>
                </a:solidFill>
              </a:rPr>
              <a:t>30</a:t>
            </a:r>
            <a:r>
              <a:rPr lang="ja-JP" altLang="en-US" sz="2000" dirty="0">
                <a:solidFill>
                  <a:schemeClr val="bg1"/>
                </a:solidFill>
              </a:rPr>
              <a:t>％</a:t>
            </a:r>
          </a:p>
          <a:p>
            <a:r>
              <a:rPr lang="ja-JP" altLang="en-US" sz="2000" dirty="0">
                <a:solidFill>
                  <a:schemeClr val="bg1"/>
                </a:solidFill>
              </a:rPr>
              <a:t>・担当モジュール</a:t>
            </a:r>
          </a:p>
          <a:p>
            <a:r>
              <a:rPr lang="ja-JP" altLang="en-US" sz="2000" dirty="0">
                <a:solidFill>
                  <a:schemeClr val="bg1"/>
                </a:solidFill>
              </a:rPr>
              <a:t>　－ユーザー認証、</a:t>
            </a:r>
            <a:r>
              <a:rPr lang="en-US" altLang="ja-JP" sz="2000" dirty="0">
                <a:solidFill>
                  <a:schemeClr val="bg1"/>
                </a:solidFill>
              </a:rPr>
              <a:t>DB</a:t>
            </a:r>
            <a:r>
              <a:rPr lang="ja-JP" altLang="en-US" sz="2000" dirty="0">
                <a:solidFill>
                  <a:schemeClr val="bg1"/>
                </a:solidFill>
              </a:rPr>
              <a:t>開発、病院および血液バンクのデータ収集</a:t>
            </a:r>
            <a:r>
              <a:rPr lang="en-US" altLang="ja-JP" sz="2000" dirty="0">
                <a:solidFill>
                  <a:schemeClr val="bg1"/>
                </a:solidFill>
              </a:rPr>
              <a:t>/</a:t>
            </a:r>
            <a:r>
              <a:rPr lang="ja-JP" altLang="en-US" sz="2000" dirty="0">
                <a:solidFill>
                  <a:schemeClr val="bg1"/>
                </a:solidFill>
              </a:rPr>
              <a:t>挿入</a:t>
            </a:r>
          </a:p>
          <a:p>
            <a:r>
              <a:rPr lang="ja-JP" altLang="en-US" sz="2000" dirty="0">
                <a:solidFill>
                  <a:schemeClr val="bg1"/>
                </a:solidFill>
              </a:rPr>
              <a:t>・機能開発</a:t>
            </a:r>
          </a:p>
          <a:p>
            <a:r>
              <a:rPr lang="ja-JP" altLang="en-US" sz="2000" dirty="0">
                <a:solidFill>
                  <a:schemeClr val="bg1"/>
                </a:solidFill>
              </a:rPr>
              <a:t>　－必要な量の血液製品を持っている最寄りの血液バンクを検索機能</a:t>
            </a:r>
          </a:p>
          <a:p>
            <a:r>
              <a:rPr lang="ja-JP" altLang="en-US" sz="2000" dirty="0">
                <a:solidFill>
                  <a:schemeClr val="bg1"/>
                </a:solidFill>
              </a:rPr>
              <a:t>　－血液製品在庫管理</a:t>
            </a:r>
          </a:p>
          <a:p>
            <a:r>
              <a:rPr lang="ja-JP" altLang="en-US" sz="2000" dirty="0">
                <a:solidFill>
                  <a:schemeClr val="bg1"/>
                </a:solidFill>
              </a:rPr>
              <a:t>　－オンライン注文機能</a:t>
            </a:r>
          </a:p>
          <a:p>
            <a:r>
              <a:rPr lang="ja-JP" altLang="en-US" sz="2000" dirty="0">
                <a:solidFill>
                  <a:schemeClr val="bg1"/>
                </a:solidFill>
              </a:rPr>
              <a:t>　－血液バンク検索、血液製品検索、新規ユーザー追加、血液在庫の</a:t>
            </a:r>
          </a:p>
          <a:p>
            <a:r>
              <a:rPr lang="ja-JP" altLang="en-US" sz="2000" dirty="0">
                <a:solidFill>
                  <a:schemeClr val="bg1"/>
                </a:solidFill>
              </a:rPr>
              <a:t>　　更新に関する</a:t>
            </a:r>
            <a:r>
              <a:rPr lang="en-US" altLang="ja-JP" sz="2000" dirty="0">
                <a:solidFill>
                  <a:schemeClr val="bg1"/>
                </a:solidFill>
              </a:rPr>
              <a:t>SQL</a:t>
            </a:r>
            <a:r>
              <a:rPr lang="ja-JP" altLang="en-US" sz="2000" dirty="0">
                <a:solidFill>
                  <a:schemeClr val="bg1"/>
                </a:solidFill>
              </a:rPr>
              <a:t>クエリの開発</a:t>
            </a:r>
          </a:p>
          <a:p>
            <a:r>
              <a:rPr lang="ja-JP" altLang="en-US" sz="2000" dirty="0">
                <a:solidFill>
                  <a:schemeClr val="bg1"/>
                </a:solidFill>
              </a:rPr>
              <a:t>・</a:t>
            </a:r>
            <a:r>
              <a:rPr lang="en-US" altLang="ja-JP" sz="2000" dirty="0">
                <a:solidFill>
                  <a:schemeClr val="bg1"/>
                </a:solidFill>
              </a:rPr>
              <a:t>DB</a:t>
            </a:r>
            <a:r>
              <a:rPr lang="ja-JP" altLang="en-US" sz="2000" dirty="0">
                <a:solidFill>
                  <a:schemeClr val="bg1"/>
                </a:solidFill>
              </a:rPr>
              <a:t>開発</a:t>
            </a:r>
          </a:p>
          <a:p>
            <a:r>
              <a:rPr lang="ja-JP" altLang="en-US" sz="2000" dirty="0">
                <a:solidFill>
                  <a:schemeClr val="bg1"/>
                </a:solidFill>
              </a:rPr>
              <a:t>　－データベース設計、新しいテーブルの作成、カラムの追加</a:t>
            </a:r>
          </a:p>
          <a:p>
            <a:r>
              <a:rPr lang="ja-JP" altLang="en-US" sz="2000" dirty="0">
                <a:solidFill>
                  <a:schemeClr val="bg1"/>
                </a:solidFill>
              </a:rPr>
              <a:t>・画面開発</a:t>
            </a:r>
          </a:p>
          <a:p>
            <a:r>
              <a:rPr lang="ja-JP" altLang="en-US" sz="2000" dirty="0">
                <a:solidFill>
                  <a:schemeClr val="bg1"/>
                </a:solidFill>
              </a:rPr>
              <a:t>　－ログイン画面、サインアップ画面、ユーザープロフィール画面、</a:t>
            </a:r>
          </a:p>
          <a:p>
            <a:r>
              <a:rPr lang="ja-JP" altLang="en-US" sz="2000" dirty="0">
                <a:solidFill>
                  <a:schemeClr val="bg1"/>
                </a:solidFill>
              </a:rPr>
              <a:t>　　ユーザー血液在庫画面、注文画面、ホームページなど</a:t>
            </a:r>
          </a:p>
          <a:p>
            <a:r>
              <a:rPr lang="ja-JP" altLang="en-US" sz="2000" b="1" dirty="0">
                <a:solidFill>
                  <a:schemeClr val="bg1"/>
                </a:solidFill>
              </a:rPr>
              <a:t>開発言語：</a:t>
            </a:r>
            <a:r>
              <a:rPr lang="en-US" altLang="ja-JP" sz="2000" dirty="0">
                <a:solidFill>
                  <a:schemeClr val="bg1"/>
                </a:solidFill>
              </a:rPr>
              <a:t>PHP, HTML, CSS, SQL</a:t>
            </a:r>
            <a:endParaRPr lang="en-IN" sz="2000" dirty="0">
              <a:solidFill>
                <a:schemeClr val="bg1"/>
              </a:solidFill>
            </a:endParaRPr>
          </a:p>
        </p:txBody>
      </p:sp>
    </p:spTree>
    <p:extLst>
      <p:ext uri="{BB962C8B-B14F-4D97-AF65-F5344CB8AC3E}">
        <p14:creationId xmlns:p14="http://schemas.microsoft.com/office/powerpoint/2010/main" val="26654972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ree with no leaves&#10;&#10;Description automatically generated">
            <a:extLst>
              <a:ext uri="{FF2B5EF4-FFF2-40B4-BE49-F238E27FC236}">
                <a16:creationId xmlns:a16="http://schemas.microsoft.com/office/drawing/2014/main" id="{C13804EE-9AFD-1292-E5E1-852D0E3D14AE}"/>
              </a:ext>
            </a:extLst>
          </p:cNvPr>
          <p:cNvPicPr>
            <a:picLocks noChangeAspect="1"/>
          </p:cNvPicPr>
          <p:nvPr/>
        </p:nvPicPr>
        <p:blipFill>
          <a:blip r:embed="rId2">
            <a:extLst>
              <a:ext uri="{28A0092B-C50C-407E-A947-70E740481C1C}">
                <a14:useLocalDpi xmlns:a14="http://schemas.microsoft.com/office/drawing/2010/main" val="0"/>
              </a:ext>
            </a:extLst>
          </a:blip>
          <a:srcRect l="12659" r="22991" b="3"/>
          <a:stretch/>
        </p:blipFill>
        <p:spPr>
          <a:xfrm rot="16200000">
            <a:off x="-206406" y="206408"/>
            <a:ext cx="3383279" cy="2970465"/>
          </a:xfrm>
          <a:prstGeom prst="rect">
            <a:avLst/>
          </a:prstGeom>
        </p:spPr>
      </p:pic>
      <p:pic>
        <p:nvPicPr>
          <p:cNvPr id="6" name="Picture 5" descr="A tree next to a body of water&#10;&#10;Description automatically generated">
            <a:extLst>
              <a:ext uri="{FF2B5EF4-FFF2-40B4-BE49-F238E27FC236}">
                <a16:creationId xmlns:a16="http://schemas.microsoft.com/office/drawing/2014/main" id="{4652BF30-181F-F913-64D9-17BC84F8F56E}"/>
              </a:ext>
            </a:extLst>
          </p:cNvPr>
          <p:cNvPicPr>
            <a:picLocks noChangeAspect="1"/>
          </p:cNvPicPr>
          <p:nvPr/>
        </p:nvPicPr>
        <p:blipFill>
          <a:blip r:embed="rId3">
            <a:extLst>
              <a:ext uri="{28A0092B-C50C-407E-A947-70E740481C1C}">
                <a14:useLocalDpi xmlns:a14="http://schemas.microsoft.com/office/drawing/2010/main" val="0"/>
              </a:ext>
            </a:extLst>
          </a:blip>
          <a:srcRect l="16089" t="476" r="19560" b="-473"/>
          <a:stretch/>
        </p:blipFill>
        <p:spPr>
          <a:xfrm rot="16200000">
            <a:off x="2866549" y="206406"/>
            <a:ext cx="3383278" cy="2970465"/>
          </a:xfrm>
          <a:prstGeom prst="rect">
            <a:avLst/>
          </a:prstGeom>
        </p:spPr>
      </p:pic>
      <p:pic>
        <p:nvPicPr>
          <p:cNvPr id="7" name="Picture 6" descr="A statue of a person sitting in a lotus position in a forest&#10;&#10;Description automatically generated">
            <a:extLst>
              <a:ext uri="{FF2B5EF4-FFF2-40B4-BE49-F238E27FC236}">
                <a16:creationId xmlns:a16="http://schemas.microsoft.com/office/drawing/2014/main" id="{8E318988-D0E0-B6B7-521B-6B1D68EA5006}"/>
              </a:ext>
            </a:extLst>
          </p:cNvPr>
          <p:cNvPicPr>
            <a:picLocks noChangeAspect="1"/>
          </p:cNvPicPr>
          <p:nvPr/>
        </p:nvPicPr>
        <p:blipFill>
          <a:blip r:embed="rId4">
            <a:extLst>
              <a:ext uri="{28A0092B-C50C-407E-A947-70E740481C1C}">
                <a14:useLocalDpi xmlns:a14="http://schemas.microsoft.com/office/drawing/2010/main" val="0"/>
              </a:ext>
            </a:extLst>
          </a:blip>
          <a:srcRect l="220" t="28088" r="-220" b="7874"/>
          <a:stretch/>
        </p:blipFill>
        <p:spPr>
          <a:xfrm>
            <a:off x="6145909" y="10"/>
            <a:ext cx="2971800" cy="3383268"/>
          </a:xfrm>
          <a:prstGeom prst="rect">
            <a:avLst/>
          </a:prstGeom>
        </p:spPr>
      </p:pic>
      <p:pic>
        <p:nvPicPr>
          <p:cNvPr id="8" name="Picture 7" descr="A building with palm trees and stars in the sky&#10;&#10;Description automatically generated">
            <a:extLst>
              <a:ext uri="{FF2B5EF4-FFF2-40B4-BE49-F238E27FC236}">
                <a16:creationId xmlns:a16="http://schemas.microsoft.com/office/drawing/2014/main" id="{3DCDDB60-9FCB-2057-C2D4-F3E9C1E41DD1}"/>
              </a:ext>
            </a:extLst>
          </p:cNvPr>
          <p:cNvPicPr>
            <a:picLocks noChangeAspect="1"/>
          </p:cNvPicPr>
          <p:nvPr/>
        </p:nvPicPr>
        <p:blipFill>
          <a:blip r:embed="rId5">
            <a:extLst>
              <a:ext uri="{28A0092B-C50C-407E-A947-70E740481C1C}">
                <a14:useLocalDpi xmlns:a14="http://schemas.microsoft.com/office/drawing/2010/main" val="0"/>
              </a:ext>
            </a:extLst>
          </a:blip>
          <a:srcRect t="35962"/>
          <a:stretch/>
        </p:blipFill>
        <p:spPr>
          <a:xfrm>
            <a:off x="9220200" y="10"/>
            <a:ext cx="2971800" cy="3383268"/>
          </a:xfrm>
          <a:prstGeom prst="rect">
            <a:avLst/>
          </a:prstGeom>
        </p:spPr>
      </p:pic>
      <p:pic>
        <p:nvPicPr>
          <p:cNvPr id="9" name="Picture 8" descr="A wall with a face painted on it&#10;&#10;Description automatically generated">
            <a:extLst>
              <a:ext uri="{FF2B5EF4-FFF2-40B4-BE49-F238E27FC236}">
                <a16:creationId xmlns:a16="http://schemas.microsoft.com/office/drawing/2014/main" id="{FAD44A2A-8298-AB9A-4A1A-47F2C20DC7BB}"/>
              </a:ext>
            </a:extLst>
          </p:cNvPr>
          <p:cNvPicPr>
            <a:picLocks noChangeAspect="1"/>
          </p:cNvPicPr>
          <p:nvPr/>
        </p:nvPicPr>
        <p:blipFill>
          <a:blip r:embed="rId6">
            <a:extLst>
              <a:ext uri="{28A0092B-C50C-407E-A947-70E740481C1C}">
                <a14:useLocalDpi xmlns:a14="http://schemas.microsoft.com/office/drawing/2010/main" val="0"/>
              </a:ext>
            </a:extLst>
          </a:blip>
          <a:srcRect l="-35" t="9374" r="33" b="26557"/>
          <a:stretch/>
        </p:blipFill>
        <p:spPr>
          <a:xfrm>
            <a:off x="-1017" y="3474720"/>
            <a:ext cx="2970465" cy="3383280"/>
          </a:xfrm>
          <a:prstGeom prst="rect">
            <a:avLst/>
          </a:prstGeom>
        </p:spPr>
      </p:pic>
      <p:pic>
        <p:nvPicPr>
          <p:cNvPr id="10" name="Picture 9" descr="A road with trees and a sign on it&#10;&#10;Description automatically generated">
            <a:extLst>
              <a:ext uri="{FF2B5EF4-FFF2-40B4-BE49-F238E27FC236}">
                <a16:creationId xmlns:a16="http://schemas.microsoft.com/office/drawing/2014/main" id="{221A06BC-7A5F-9F38-0B29-C7E126619C83}"/>
              </a:ext>
            </a:extLst>
          </p:cNvPr>
          <p:cNvPicPr>
            <a:picLocks noChangeAspect="1"/>
          </p:cNvPicPr>
          <p:nvPr/>
        </p:nvPicPr>
        <p:blipFill>
          <a:blip r:embed="rId7">
            <a:extLst>
              <a:ext uri="{28A0092B-C50C-407E-A947-70E740481C1C}">
                <a14:useLocalDpi xmlns:a14="http://schemas.microsoft.com/office/drawing/2010/main" val="0"/>
              </a:ext>
            </a:extLst>
          </a:blip>
          <a:srcRect l="5050" t="405" r="9531" b="-400"/>
          <a:stretch/>
        </p:blipFill>
        <p:spPr>
          <a:xfrm rot="5400000">
            <a:off x="2853495" y="3681126"/>
            <a:ext cx="3383280" cy="2970466"/>
          </a:xfrm>
          <a:prstGeom prst="rect">
            <a:avLst/>
          </a:prstGeom>
        </p:spPr>
      </p:pic>
      <p:pic>
        <p:nvPicPr>
          <p:cNvPr id="13" name="Picture 12">
            <a:extLst>
              <a:ext uri="{FF2B5EF4-FFF2-40B4-BE49-F238E27FC236}">
                <a16:creationId xmlns:a16="http://schemas.microsoft.com/office/drawing/2014/main" id="{D6A64E0E-E371-245B-6AF9-0B6170ECCFFC}"/>
              </a:ext>
            </a:extLst>
          </p:cNvPr>
          <p:cNvPicPr>
            <a:picLocks noChangeAspect="1"/>
          </p:cNvPicPr>
          <p:nvPr/>
        </p:nvPicPr>
        <p:blipFill>
          <a:blip r:embed="rId8">
            <a:extLst>
              <a:ext uri="{28A0092B-C50C-407E-A947-70E740481C1C}">
                <a14:useLocalDpi xmlns:a14="http://schemas.microsoft.com/office/drawing/2010/main" val="0"/>
              </a:ext>
            </a:extLst>
          </a:blip>
          <a:srcRect l="-397" t="10384" r="397" b="25632"/>
          <a:stretch/>
        </p:blipFill>
        <p:spPr>
          <a:xfrm>
            <a:off x="6145909" y="3474719"/>
            <a:ext cx="2971800" cy="3383268"/>
          </a:xfrm>
          <a:prstGeom prst="rect">
            <a:avLst/>
          </a:prstGeom>
        </p:spPr>
      </p:pic>
      <p:pic>
        <p:nvPicPr>
          <p:cNvPr id="14" name="Picture 13">
            <a:extLst>
              <a:ext uri="{FF2B5EF4-FFF2-40B4-BE49-F238E27FC236}">
                <a16:creationId xmlns:a16="http://schemas.microsoft.com/office/drawing/2014/main" id="{B615D3C8-F5BE-5E79-CCBA-3510C667A333}"/>
              </a:ext>
            </a:extLst>
          </p:cNvPr>
          <p:cNvPicPr>
            <a:picLocks noChangeAspect="1"/>
          </p:cNvPicPr>
          <p:nvPr/>
        </p:nvPicPr>
        <p:blipFill>
          <a:blip r:embed="rId9">
            <a:extLst>
              <a:ext uri="{28A0092B-C50C-407E-A947-70E740481C1C}">
                <a14:useLocalDpi xmlns:a14="http://schemas.microsoft.com/office/drawing/2010/main" val="0"/>
              </a:ext>
            </a:extLst>
          </a:blip>
          <a:srcRect l="3449" t="14997" r="-3449" b="20953"/>
          <a:stretch/>
        </p:blipFill>
        <p:spPr>
          <a:xfrm>
            <a:off x="9220200" y="3474719"/>
            <a:ext cx="2971800" cy="3383268"/>
          </a:xfrm>
          <a:prstGeom prst="rect">
            <a:avLst/>
          </a:prstGeom>
        </p:spPr>
      </p:pic>
      <p:sp>
        <p:nvSpPr>
          <p:cNvPr id="15" name="Rectangle 14">
            <a:extLst>
              <a:ext uri="{FF2B5EF4-FFF2-40B4-BE49-F238E27FC236}">
                <a16:creationId xmlns:a16="http://schemas.microsoft.com/office/drawing/2014/main" id="{4C421B72-4477-C0F7-EE97-18DBECB42003}"/>
              </a:ext>
            </a:extLst>
          </p:cNvPr>
          <p:cNvSpPr/>
          <p:nvPr/>
        </p:nvSpPr>
        <p:spPr>
          <a:xfrm>
            <a:off x="-1017" y="3043842"/>
            <a:ext cx="12190664" cy="770316"/>
          </a:xfrm>
          <a:prstGeom prst="rect">
            <a:avLst/>
          </a:prstGeom>
          <a:solidFill>
            <a:schemeClr val="tx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6000" dirty="0"/>
              <a:t>コーラープル</a:t>
            </a:r>
            <a:endParaRPr lang="en-IN" sz="6000" dirty="0"/>
          </a:p>
        </p:txBody>
      </p:sp>
    </p:spTree>
    <p:extLst>
      <p:ext uri="{BB962C8B-B14F-4D97-AF65-F5344CB8AC3E}">
        <p14:creationId xmlns:p14="http://schemas.microsoft.com/office/powerpoint/2010/main" val="296446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0F531-D533-CACB-7A54-3B674E55F257}"/>
            </a:ext>
          </a:extLst>
        </p:cNvPr>
        <p:cNvGrpSpPr/>
        <p:nvPr/>
      </p:nvGrpSpPr>
      <p:grpSpPr>
        <a:xfrm>
          <a:off x="0" y="0"/>
          <a:ext cx="0" cy="0"/>
          <a:chOff x="0" y="0"/>
          <a:chExt cx="0" cy="0"/>
        </a:xfrm>
      </p:grpSpPr>
      <p:pic>
        <p:nvPicPr>
          <p:cNvPr id="4" name="Picture 3" descr="A person holding a stack of books&#10;&#10;Description automatically generated">
            <a:extLst>
              <a:ext uri="{FF2B5EF4-FFF2-40B4-BE49-F238E27FC236}">
                <a16:creationId xmlns:a16="http://schemas.microsoft.com/office/drawing/2014/main" id="{CC82F0BA-3755-28A2-8DE2-82918CF96373}"/>
              </a:ext>
            </a:extLst>
          </p:cNvPr>
          <p:cNvPicPr>
            <a:picLocks noChangeAspect="1"/>
          </p:cNvPicPr>
          <p:nvPr/>
        </p:nvPicPr>
        <p:blipFill>
          <a:blip r:embed="rId2">
            <a:extLst>
              <a:ext uri="{28A0092B-C50C-407E-A947-70E740481C1C}">
                <a14:useLocalDpi xmlns:a14="http://schemas.microsoft.com/office/drawing/2010/main" val="0"/>
              </a:ext>
            </a:extLst>
          </a:blip>
          <a:srcRect b="15645"/>
          <a:stretch/>
        </p:blipFill>
        <p:spPr>
          <a:xfrm>
            <a:off x="-6248398"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pic>
        <p:nvPicPr>
          <p:cNvPr id="18" name="Picture 17">
            <a:extLst>
              <a:ext uri="{FF2B5EF4-FFF2-40B4-BE49-F238E27FC236}">
                <a16:creationId xmlns:a16="http://schemas.microsoft.com/office/drawing/2014/main" id="{0423433D-0F7F-1837-ED12-389FDB7C9B9E}"/>
              </a:ext>
            </a:extLst>
          </p:cNvPr>
          <p:cNvPicPr>
            <a:picLocks noChangeAspect="1"/>
          </p:cNvPicPr>
          <p:nvPr/>
        </p:nvPicPr>
        <p:blipFill>
          <a:blip r:embed="rId3">
            <a:extLst>
              <a:ext uri="{28A0092B-C50C-407E-A947-70E740481C1C}">
                <a14:useLocalDpi xmlns:a14="http://schemas.microsoft.com/office/drawing/2010/main" val="0"/>
              </a:ext>
            </a:extLst>
          </a:blip>
          <a:srcRect l="51575" t="8999" r="8268" b="8999"/>
          <a:stretch/>
        </p:blipFill>
        <p:spPr>
          <a:xfrm>
            <a:off x="3084989" y="0"/>
            <a:ext cx="2945378" cy="3383269"/>
          </a:xfrm>
          <a:prstGeom prst="rect">
            <a:avLst/>
          </a:prstGeom>
        </p:spPr>
      </p:pic>
      <p:pic>
        <p:nvPicPr>
          <p:cNvPr id="19" name="Picture 18">
            <a:extLst>
              <a:ext uri="{FF2B5EF4-FFF2-40B4-BE49-F238E27FC236}">
                <a16:creationId xmlns:a16="http://schemas.microsoft.com/office/drawing/2014/main" id="{DDA6FFA3-32A3-2738-1207-BEA5FA0467D9}"/>
              </a:ext>
            </a:extLst>
          </p:cNvPr>
          <p:cNvPicPr>
            <a:picLocks noChangeAspect="1"/>
          </p:cNvPicPr>
          <p:nvPr/>
        </p:nvPicPr>
        <p:blipFill>
          <a:blip r:embed="rId4">
            <a:extLst>
              <a:ext uri="{28A0092B-C50C-407E-A947-70E740481C1C}">
                <a14:useLocalDpi xmlns:a14="http://schemas.microsoft.com/office/drawing/2010/main" val="0"/>
              </a:ext>
            </a:extLst>
          </a:blip>
          <a:srcRect l="7239" t="9061" r="47829"/>
          <a:stretch/>
        </p:blipFill>
        <p:spPr>
          <a:xfrm>
            <a:off x="6145909" y="10"/>
            <a:ext cx="2971800" cy="3383268"/>
          </a:xfrm>
          <a:prstGeom prst="rect">
            <a:avLst/>
          </a:prstGeom>
        </p:spPr>
      </p:pic>
      <p:pic>
        <p:nvPicPr>
          <p:cNvPr id="20" name="Picture 19">
            <a:extLst>
              <a:ext uri="{FF2B5EF4-FFF2-40B4-BE49-F238E27FC236}">
                <a16:creationId xmlns:a16="http://schemas.microsoft.com/office/drawing/2014/main" id="{DCF45F8C-B61E-AC4D-99F4-5E01AB42A013}"/>
              </a:ext>
            </a:extLst>
          </p:cNvPr>
          <p:cNvPicPr>
            <a:picLocks noChangeAspect="1"/>
          </p:cNvPicPr>
          <p:nvPr/>
        </p:nvPicPr>
        <p:blipFill>
          <a:blip r:embed="rId5">
            <a:extLst>
              <a:ext uri="{28A0092B-C50C-407E-A947-70E740481C1C}">
                <a14:useLocalDpi xmlns:a14="http://schemas.microsoft.com/office/drawing/2010/main" val="0"/>
              </a:ext>
            </a:extLst>
          </a:blip>
          <a:srcRect l="50462" r="130"/>
          <a:stretch/>
        </p:blipFill>
        <p:spPr>
          <a:xfrm>
            <a:off x="9220200" y="10"/>
            <a:ext cx="2971800" cy="3383268"/>
          </a:xfrm>
          <a:prstGeom prst="rect">
            <a:avLst/>
          </a:prstGeom>
        </p:spPr>
      </p:pic>
      <p:pic>
        <p:nvPicPr>
          <p:cNvPr id="21" name="Picture 20">
            <a:extLst>
              <a:ext uri="{FF2B5EF4-FFF2-40B4-BE49-F238E27FC236}">
                <a16:creationId xmlns:a16="http://schemas.microsoft.com/office/drawing/2014/main" id="{245E0250-A47E-EEA5-0993-E9E989458361}"/>
              </a:ext>
            </a:extLst>
          </p:cNvPr>
          <p:cNvPicPr>
            <a:picLocks noChangeAspect="1"/>
          </p:cNvPicPr>
          <p:nvPr/>
        </p:nvPicPr>
        <p:blipFill>
          <a:blip r:embed="rId6">
            <a:extLst>
              <a:ext uri="{28A0092B-C50C-407E-A947-70E740481C1C}">
                <a14:useLocalDpi xmlns:a14="http://schemas.microsoft.com/office/drawing/2010/main" val="0"/>
              </a:ext>
            </a:extLst>
          </a:blip>
          <a:srcRect l="44109" r="7593" b="2202"/>
          <a:stretch/>
        </p:blipFill>
        <p:spPr>
          <a:xfrm>
            <a:off x="-1017" y="3474720"/>
            <a:ext cx="2970465" cy="3383280"/>
          </a:xfrm>
          <a:prstGeom prst="rect">
            <a:avLst/>
          </a:prstGeom>
        </p:spPr>
      </p:pic>
      <p:pic>
        <p:nvPicPr>
          <p:cNvPr id="22" name="Picture 21">
            <a:extLst>
              <a:ext uri="{FF2B5EF4-FFF2-40B4-BE49-F238E27FC236}">
                <a16:creationId xmlns:a16="http://schemas.microsoft.com/office/drawing/2014/main" id="{A059BA6B-3A20-42B6-19C3-1E8DA3BFEF8E}"/>
              </a:ext>
            </a:extLst>
          </p:cNvPr>
          <p:cNvPicPr>
            <a:picLocks noChangeAspect="1"/>
          </p:cNvPicPr>
          <p:nvPr/>
        </p:nvPicPr>
        <p:blipFill>
          <a:blip r:embed="rId7">
            <a:extLst>
              <a:ext uri="{28A0092B-C50C-407E-A947-70E740481C1C}">
                <a14:useLocalDpi xmlns:a14="http://schemas.microsoft.com/office/drawing/2010/main" val="0"/>
              </a:ext>
            </a:extLst>
          </a:blip>
          <a:srcRect l="10457" t="-291" r="10457" b="8881"/>
          <a:stretch/>
        </p:blipFill>
        <p:spPr>
          <a:xfrm>
            <a:off x="3084989" y="3474719"/>
            <a:ext cx="2945378" cy="3383268"/>
          </a:xfrm>
          <a:prstGeom prst="rect">
            <a:avLst/>
          </a:prstGeom>
        </p:spPr>
      </p:pic>
      <p:pic>
        <p:nvPicPr>
          <p:cNvPr id="23" name="Picture 22">
            <a:extLst>
              <a:ext uri="{FF2B5EF4-FFF2-40B4-BE49-F238E27FC236}">
                <a16:creationId xmlns:a16="http://schemas.microsoft.com/office/drawing/2014/main" id="{B74F75B5-5277-175E-B9D6-4FDBE993F6BC}"/>
              </a:ext>
            </a:extLst>
          </p:cNvPr>
          <p:cNvPicPr>
            <a:picLocks noChangeAspect="1"/>
          </p:cNvPicPr>
          <p:nvPr/>
        </p:nvPicPr>
        <p:blipFill>
          <a:blip r:embed="rId8">
            <a:extLst>
              <a:ext uri="{28A0092B-C50C-407E-A947-70E740481C1C}">
                <a14:useLocalDpi xmlns:a14="http://schemas.microsoft.com/office/drawing/2010/main" val="0"/>
              </a:ext>
            </a:extLst>
          </a:blip>
          <a:srcRect l="2810" t="2497" r="4872" b="5119"/>
          <a:stretch/>
        </p:blipFill>
        <p:spPr>
          <a:xfrm>
            <a:off x="6145909" y="3474719"/>
            <a:ext cx="2971800" cy="3383268"/>
          </a:xfrm>
          <a:prstGeom prst="rect">
            <a:avLst/>
          </a:prstGeom>
        </p:spPr>
      </p:pic>
      <p:pic>
        <p:nvPicPr>
          <p:cNvPr id="24" name="Picture 23">
            <a:extLst>
              <a:ext uri="{FF2B5EF4-FFF2-40B4-BE49-F238E27FC236}">
                <a16:creationId xmlns:a16="http://schemas.microsoft.com/office/drawing/2014/main" id="{F4D155FA-5CAE-4432-D95D-F9F6EC9633DC}"/>
              </a:ext>
            </a:extLst>
          </p:cNvPr>
          <p:cNvPicPr>
            <a:picLocks noChangeAspect="1"/>
          </p:cNvPicPr>
          <p:nvPr/>
        </p:nvPicPr>
        <p:blipFill>
          <a:blip r:embed="rId9">
            <a:extLst>
              <a:ext uri="{28A0092B-C50C-407E-A947-70E740481C1C}">
                <a14:useLocalDpi xmlns:a14="http://schemas.microsoft.com/office/drawing/2010/main" val="0"/>
              </a:ext>
            </a:extLst>
          </a:blip>
          <a:srcRect l="13606" t="4279" r="41233" b="4279"/>
          <a:stretch/>
        </p:blipFill>
        <p:spPr>
          <a:xfrm>
            <a:off x="9220200" y="3474719"/>
            <a:ext cx="2971800" cy="3383268"/>
          </a:xfrm>
          <a:prstGeom prst="rect">
            <a:avLst/>
          </a:prstGeom>
        </p:spPr>
      </p:pic>
      <p:pic>
        <p:nvPicPr>
          <p:cNvPr id="25" name="Picture 24">
            <a:extLst>
              <a:ext uri="{FF2B5EF4-FFF2-40B4-BE49-F238E27FC236}">
                <a16:creationId xmlns:a16="http://schemas.microsoft.com/office/drawing/2014/main" id="{1FA4E98A-1630-888E-E163-B5829AF45E78}"/>
              </a:ext>
            </a:extLst>
          </p:cNvPr>
          <p:cNvPicPr>
            <a:picLocks noChangeAspect="1"/>
          </p:cNvPicPr>
          <p:nvPr/>
        </p:nvPicPr>
        <p:blipFill>
          <a:blip r:embed="rId10">
            <a:extLst>
              <a:ext uri="{28A0092B-C50C-407E-A947-70E740481C1C}">
                <a14:useLocalDpi xmlns:a14="http://schemas.microsoft.com/office/drawing/2010/main" val="0"/>
              </a:ext>
            </a:extLst>
          </a:blip>
          <a:srcRect l="26326" t="4712" r="26630"/>
          <a:stretch/>
        </p:blipFill>
        <p:spPr>
          <a:xfrm>
            <a:off x="0" y="0"/>
            <a:ext cx="2969448" cy="3383278"/>
          </a:xfrm>
          <a:prstGeom prst="rect">
            <a:avLst/>
          </a:prstGeom>
        </p:spPr>
      </p:pic>
      <p:sp>
        <p:nvSpPr>
          <p:cNvPr id="3" name="Title 11">
            <a:extLst>
              <a:ext uri="{FF2B5EF4-FFF2-40B4-BE49-F238E27FC236}">
                <a16:creationId xmlns:a16="http://schemas.microsoft.com/office/drawing/2014/main" id="{D2046953-640A-A2BD-CE43-C6B4F9AC2453}"/>
              </a:ext>
            </a:extLst>
          </p:cNvPr>
          <p:cNvSpPr>
            <a:spLocks noGrp="1"/>
          </p:cNvSpPr>
          <p:nvPr>
            <p:ph type="title"/>
          </p:nvPr>
        </p:nvSpPr>
        <p:spPr>
          <a:xfrm>
            <a:off x="12574693" y="901122"/>
            <a:ext cx="5291663" cy="807606"/>
          </a:xfrm>
        </p:spPr>
        <p:txBody>
          <a:bodyPr vert="horz" lIns="91440" tIns="45720" rIns="91440" bIns="45720" rtlCol="0" anchor="b">
            <a:normAutofit/>
          </a:bodyPr>
          <a:lstStyle/>
          <a:p>
            <a:pPr algn="ctr"/>
            <a:r>
              <a:rPr lang="ja-JP" altLang="en-US" sz="4000" dirty="0"/>
              <a:t>読書</a:t>
            </a:r>
            <a:endParaRPr lang="en-US" sz="4000" dirty="0"/>
          </a:p>
        </p:txBody>
      </p:sp>
      <p:sp>
        <p:nvSpPr>
          <p:cNvPr id="11" name="Text Placeholder 16">
            <a:extLst>
              <a:ext uri="{FF2B5EF4-FFF2-40B4-BE49-F238E27FC236}">
                <a16:creationId xmlns:a16="http://schemas.microsoft.com/office/drawing/2014/main" id="{D460C93C-7FE2-07B1-3513-2795B5B41835}"/>
              </a:ext>
            </a:extLst>
          </p:cNvPr>
          <p:cNvSpPr>
            <a:spLocks noGrp="1"/>
          </p:cNvSpPr>
          <p:nvPr>
            <p:ph type="body" sz="half" idx="2"/>
          </p:nvPr>
        </p:nvSpPr>
        <p:spPr>
          <a:xfrm>
            <a:off x="12574694" y="1911928"/>
            <a:ext cx="5291663" cy="4455534"/>
          </a:xfrm>
        </p:spPr>
        <p:txBody>
          <a:bodyPr vert="horz" lIns="91440" tIns="45720" rIns="91440" bIns="45720" rtlCol="0">
            <a:normAutofit/>
          </a:bodyPr>
          <a:lstStyle/>
          <a:p>
            <a:pPr indent="-228600">
              <a:buFont typeface="Arial" panose="020B0604020202020204" pitchFamily="34" charset="0"/>
              <a:buChar char="•"/>
            </a:pPr>
            <a:r>
              <a:rPr lang="en-US" altLang="ja-JP" sz="1800" dirty="0"/>
              <a:t>2021</a:t>
            </a:r>
            <a:r>
              <a:rPr lang="ja-JP" altLang="en-US" sz="1800" dirty="0"/>
              <a:t>年</a:t>
            </a:r>
            <a:r>
              <a:rPr lang="en-US" altLang="ja-JP" sz="1800" dirty="0"/>
              <a:t>4</a:t>
            </a:r>
            <a:r>
              <a:rPr lang="ja-JP" altLang="en-US" sz="1800" dirty="0"/>
              <a:t>月に読み始めました。</a:t>
            </a:r>
            <a:endParaRPr lang="en-IN" altLang="ja-JP" sz="1800" dirty="0"/>
          </a:p>
          <a:p>
            <a:pPr indent="-228600">
              <a:buFont typeface="Arial" panose="020B0604020202020204" pitchFamily="34" charset="0"/>
              <a:buChar char="•"/>
            </a:pPr>
            <a:r>
              <a:rPr lang="ja-JP" altLang="en-US" sz="1800" dirty="0"/>
              <a:t>好きなジャンル：ビジネス、経済と技術。</a:t>
            </a:r>
            <a:endParaRPr lang="en-IN" altLang="ja-JP" sz="1800" dirty="0"/>
          </a:p>
          <a:p>
            <a:pPr indent="-228600">
              <a:buFont typeface="Arial" panose="020B0604020202020204" pitchFamily="34" charset="0"/>
              <a:buChar char="•"/>
            </a:pPr>
            <a:r>
              <a:rPr lang="en-US" altLang="ja-JP" sz="1800" dirty="0"/>
              <a:t>60</a:t>
            </a:r>
            <a:r>
              <a:rPr lang="ja-JP" altLang="en-US" sz="1800" dirty="0"/>
              <a:t>冊（さつ）以上の本を読みました。</a:t>
            </a:r>
            <a:endParaRPr lang="en-US" sz="1800" dirty="0"/>
          </a:p>
        </p:txBody>
      </p:sp>
      <p:pic>
        <p:nvPicPr>
          <p:cNvPr id="26" name="Picture 25">
            <a:extLst>
              <a:ext uri="{FF2B5EF4-FFF2-40B4-BE49-F238E27FC236}">
                <a16:creationId xmlns:a16="http://schemas.microsoft.com/office/drawing/2014/main" id="{27B4C51E-38C7-BC65-E467-25EB2207A5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91954" y="6427110"/>
            <a:ext cx="12192000" cy="2536481"/>
          </a:xfrm>
          <a:prstGeom prst="rect">
            <a:avLst/>
          </a:prstGeom>
        </p:spPr>
      </p:pic>
      <p:sp>
        <p:nvSpPr>
          <p:cNvPr id="15" name="Rectangle 14">
            <a:extLst>
              <a:ext uri="{FF2B5EF4-FFF2-40B4-BE49-F238E27FC236}">
                <a16:creationId xmlns:a16="http://schemas.microsoft.com/office/drawing/2014/main" id="{FD9FFCCC-B2ED-F05F-C74F-EEC22A7F4160}"/>
              </a:ext>
            </a:extLst>
          </p:cNvPr>
          <p:cNvSpPr/>
          <p:nvPr/>
        </p:nvSpPr>
        <p:spPr>
          <a:xfrm>
            <a:off x="-1017" y="3043842"/>
            <a:ext cx="12190664" cy="770316"/>
          </a:xfrm>
          <a:prstGeom prst="rect">
            <a:avLst/>
          </a:prstGeom>
          <a:solidFill>
            <a:schemeClr val="tx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6000" dirty="0"/>
              <a:t>プロジェクト</a:t>
            </a:r>
            <a:endParaRPr lang="en-IN" sz="6000" dirty="0"/>
          </a:p>
        </p:txBody>
      </p:sp>
    </p:spTree>
    <p:extLst>
      <p:ext uri="{BB962C8B-B14F-4D97-AF65-F5344CB8AC3E}">
        <p14:creationId xmlns:p14="http://schemas.microsoft.com/office/powerpoint/2010/main" val="394499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4221E-C49B-7E17-F514-920694F076C2}"/>
            </a:ext>
          </a:extLst>
        </p:cNvPr>
        <p:cNvGrpSpPr/>
        <p:nvPr/>
      </p:nvGrpSpPr>
      <p:grpSpPr>
        <a:xfrm>
          <a:off x="0" y="0"/>
          <a:ext cx="0" cy="0"/>
          <a:chOff x="0" y="0"/>
          <a:chExt cx="0" cy="0"/>
        </a:xfrm>
      </p:grpSpPr>
      <p:pic>
        <p:nvPicPr>
          <p:cNvPr id="5" name="Picture 4" descr="A tree with no leaves&#10;&#10;Description automatically generated">
            <a:extLst>
              <a:ext uri="{FF2B5EF4-FFF2-40B4-BE49-F238E27FC236}">
                <a16:creationId xmlns:a16="http://schemas.microsoft.com/office/drawing/2014/main" id="{E081189E-57DF-E899-EFE2-42FF703E11C0}"/>
              </a:ext>
            </a:extLst>
          </p:cNvPr>
          <p:cNvPicPr>
            <a:picLocks noChangeAspect="1"/>
          </p:cNvPicPr>
          <p:nvPr/>
        </p:nvPicPr>
        <p:blipFill>
          <a:blip r:embed="rId2">
            <a:extLst>
              <a:ext uri="{28A0092B-C50C-407E-A947-70E740481C1C}">
                <a14:useLocalDpi xmlns:a14="http://schemas.microsoft.com/office/drawing/2010/main" val="0"/>
              </a:ext>
            </a:extLst>
          </a:blip>
          <a:srcRect l="12659" r="22991" b="3"/>
          <a:stretch/>
        </p:blipFill>
        <p:spPr>
          <a:xfrm rot="16200000">
            <a:off x="-206406" y="206408"/>
            <a:ext cx="3383279" cy="2970465"/>
          </a:xfrm>
          <a:prstGeom prst="rect">
            <a:avLst/>
          </a:prstGeom>
        </p:spPr>
      </p:pic>
      <p:pic>
        <p:nvPicPr>
          <p:cNvPr id="6" name="Picture 5" descr="A tree next to a body of water&#10;&#10;Description automatically generated">
            <a:extLst>
              <a:ext uri="{FF2B5EF4-FFF2-40B4-BE49-F238E27FC236}">
                <a16:creationId xmlns:a16="http://schemas.microsoft.com/office/drawing/2014/main" id="{996B5EE5-5F8B-19BD-BECE-F7DDED76FE3B}"/>
              </a:ext>
            </a:extLst>
          </p:cNvPr>
          <p:cNvPicPr>
            <a:picLocks noChangeAspect="1"/>
          </p:cNvPicPr>
          <p:nvPr/>
        </p:nvPicPr>
        <p:blipFill>
          <a:blip r:embed="rId3">
            <a:extLst>
              <a:ext uri="{28A0092B-C50C-407E-A947-70E740481C1C}">
                <a14:useLocalDpi xmlns:a14="http://schemas.microsoft.com/office/drawing/2010/main" val="0"/>
              </a:ext>
            </a:extLst>
          </a:blip>
          <a:srcRect l="16089" t="476" r="19560" b="-473"/>
          <a:stretch/>
        </p:blipFill>
        <p:spPr>
          <a:xfrm rot="16200000">
            <a:off x="2866549" y="206406"/>
            <a:ext cx="3383278" cy="2970465"/>
          </a:xfrm>
          <a:prstGeom prst="rect">
            <a:avLst/>
          </a:prstGeom>
        </p:spPr>
      </p:pic>
      <p:pic>
        <p:nvPicPr>
          <p:cNvPr id="7" name="Picture 6" descr="A statue of a person sitting in a lotus position in a forest&#10;&#10;Description automatically generated">
            <a:extLst>
              <a:ext uri="{FF2B5EF4-FFF2-40B4-BE49-F238E27FC236}">
                <a16:creationId xmlns:a16="http://schemas.microsoft.com/office/drawing/2014/main" id="{2BF10E5A-B7C4-EE1C-19E8-25EEC581D079}"/>
              </a:ext>
            </a:extLst>
          </p:cNvPr>
          <p:cNvPicPr>
            <a:picLocks noChangeAspect="1"/>
          </p:cNvPicPr>
          <p:nvPr/>
        </p:nvPicPr>
        <p:blipFill>
          <a:blip r:embed="rId4">
            <a:extLst>
              <a:ext uri="{28A0092B-C50C-407E-A947-70E740481C1C}">
                <a14:useLocalDpi xmlns:a14="http://schemas.microsoft.com/office/drawing/2010/main" val="0"/>
              </a:ext>
            </a:extLst>
          </a:blip>
          <a:srcRect l="220" t="28088" r="-220" b="7874"/>
          <a:stretch/>
        </p:blipFill>
        <p:spPr>
          <a:xfrm>
            <a:off x="6145909" y="10"/>
            <a:ext cx="2971800" cy="3383268"/>
          </a:xfrm>
          <a:prstGeom prst="rect">
            <a:avLst/>
          </a:prstGeom>
        </p:spPr>
      </p:pic>
      <p:pic>
        <p:nvPicPr>
          <p:cNvPr id="8" name="Picture 7" descr="A building with palm trees and stars in the sky&#10;&#10;Description automatically generated">
            <a:extLst>
              <a:ext uri="{FF2B5EF4-FFF2-40B4-BE49-F238E27FC236}">
                <a16:creationId xmlns:a16="http://schemas.microsoft.com/office/drawing/2014/main" id="{5402E615-5933-061C-6AE1-1463A7D734C0}"/>
              </a:ext>
            </a:extLst>
          </p:cNvPr>
          <p:cNvPicPr>
            <a:picLocks noChangeAspect="1"/>
          </p:cNvPicPr>
          <p:nvPr/>
        </p:nvPicPr>
        <p:blipFill>
          <a:blip r:embed="rId5">
            <a:extLst>
              <a:ext uri="{28A0092B-C50C-407E-A947-70E740481C1C}">
                <a14:useLocalDpi xmlns:a14="http://schemas.microsoft.com/office/drawing/2010/main" val="0"/>
              </a:ext>
            </a:extLst>
          </a:blip>
          <a:srcRect t="35962"/>
          <a:stretch/>
        </p:blipFill>
        <p:spPr>
          <a:xfrm>
            <a:off x="9220200" y="10"/>
            <a:ext cx="2971800" cy="3383268"/>
          </a:xfrm>
          <a:prstGeom prst="rect">
            <a:avLst/>
          </a:prstGeom>
        </p:spPr>
      </p:pic>
      <p:pic>
        <p:nvPicPr>
          <p:cNvPr id="9" name="Picture 8" descr="A wall with a face painted on it&#10;&#10;Description automatically generated">
            <a:extLst>
              <a:ext uri="{FF2B5EF4-FFF2-40B4-BE49-F238E27FC236}">
                <a16:creationId xmlns:a16="http://schemas.microsoft.com/office/drawing/2014/main" id="{8B87D174-A0A7-7C93-9F79-AFA3D65BB0C6}"/>
              </a:ext>
            </a:extLst>
          </p:cNvPr>
          <p:cNvPicPr>
            <a:picLocks noChangeAspect="1"/>
          </p:cNvPicPr>
          <p:nvPr/>
        </p:nvPicPr>
        <p:blipFill>
          <a:blip r:embed="rId6">
            <a:extLst>
              <a:ext uri="{28A0092B-C50C-407E-A947-70E740481C1C}">
                <a14:useLocalDpi xmlns:a14="http://schemas.microsoft.com/office/drawing/2010/main" val="0"/>
              </a:ext>
            </a:extLst>
          </a:blip>
          <a:srcRect l="-35" t="9374" r="33" b="26557"/>
          <a:stretch/>
        </p:blipFill>
        <p:spPr>
          <a:xfrm>
            <a:off x="-1017" y="3474720"/>
            <a:ext cx="2970465" cy="3383280"/>
          </a:xfrm>
          <a:prstGeom prst="rect">
            <a:avLst/>
          </a:prstGeom>
        </p:spPr>
      </p:pic>
      <p:pic>
        <p:nvPicPr>
          <p:cNvPr id="10" name="Picture 9" descr="A road with trees and a sign on it&#10;&#10;Description automatically generated">
            <a:extLst>
              <a:ext uri="{FF2B5EF4-FFF2-40B4-BE49-F238E27FC236}">
                <a16:creationId xmlns:a16="http://schemas.microsoft.com/office/drawing/2014/main" id="{F2751D71-BB2E-6E7D-4C18-0A3C404C32B7}"/>
              </a:ext>
            </a:extLst>
          </p:cNvPr>
          <p:cNvPicPr>
            <a:picLocks noChangeAspect="1"/>
          </p:cNvPicPr>
          <p:nvPr/>
        </p:nvPicPr>
        <p:blipFill>
          <a:blip r:embed="rId7">
            <a:extLst>
              <a:ext uri="{28A0092B-C50C-407E-A947-70E740481C1C}">
                <a14:useLocalDpi xmlns:a14="http://schemas.microsoft.com/office/drawing/2010/main" val="0"/>
              </a:ext>
            </a:extLst>
          </a:blip>
          <a:srcRect l="5050" t="405" r="9531" b="-400"/>
          <a:stretch/>
        </p:blipFill>
        <p:spPr>
          <a:xfrm rot="5400000">
            <a:off x="2853495" y="3681126"/>
            <a:ext cx="3383280" cy="2970466"/>
          </a:xfrm>
          <a:prstGeom prst="rect">
            <a:avLst/>
          </a:prstGeom>
        </p:spPr>
      </p:pic>
      <p:pic>
        <p:nvPicPr>
          <p:cNvPr id="13" name="Picture 12">
            <a:extLst>
              <a:ext uri="{FF2B5EF4-FFF2-40B4-BE49-F238E27FC236}">
                <a16:creationId xmlns:a16="http://schemas.microsoft.com/office/drawing/2014/main" id="{5CC199FB-8ED3-0FC9-F887-626C16334F65}"/>
              </a:ext>
            </a:extLst>
          </p:cNvPr>
          <p:cNvPicPr>
            <a:picLocks noChangeAspect="1"/>
          </p:cNvPicPr>
          <p:nvPr/>
        </p:nvPicPr>
        <p:blipFill>
          <a:blip r:embed="rId8">
            <a:extLst>
              <a:ext uri="{28A0092B-C50C-407E-A947-70E740481C1C}">
                <a14:useLocalDpi xmlns:a14="http://schemas.microsoft.com/office/drawing/2010/main" val="0"/>
              </a:ext>
            </a:extLst>
          </a:blip>
          <a:srcRect l="-397" t="10384" r="397" b="25632"/>
          <a:stretch/>
        </p:blipFill>
        <p:spPr>
          <a:xfrm>
            <a:off x="6145909" y="3474719"/>
            <a:ext cx="2971800" cy="3383268"/>
          </a:xfrm>
          <a:prstGeom prst="rect">
            <a:avLst/>
          </a:prstGeom>
        </p:spPr>
      </p:pic>
      <p:pic>
        <p:nvPicPr>
          <p:cNvPr id="14" name="Picture 13">
            <a:extLst>
              <a:ext uri="{FF2B5EF4-FFF2-40B4-BE49-F238E27FC236}">
                <a16:creationId xmlns:a16="http://schemas.microsoft.com/office/drawing/2014/main" id="{BC4502B8-2931-2797-0710-9C13F049F8EB}"/>
              </a:ext>
            </a:extLst>
          </p:cNvPr>
          <p:cNvPicPr>
            <a:picLocks noChangeAspect="1"/>
          </p:cNvPicPr>
          <p:nvPr/>
        </p:nvPicPr>
        <p:blipFill>
          <a:blip r:embed="rId9">
            <a:extLst>
              <a:ext uri="{28A0092B-C50C-407E-A947-70E740481C1C}">
                <a14:useLocalDpi xmlns:a14="http://schemas.microsoft.com/office/drawing/2010/main" val="0"/>
              </a:ext>
            </a:extLst>
          </a:blip>
          <a:srcRect l="3449" t="14997" r="-3449" b="20953"/>
          <a:stretch/>
        </p:blipFill>
        <p:spPr>
          <a:xfrm>
            <a:off x="9220200" y="3474719"/>
            <a:ext cx="2971800" cy="3383268"/>
          </a:xfrm>
          <a:prstGeom prst="rect">
            <a:avLst/>
          </a:prstGeom>
        </p:spPr>
      </p:pic>
      <p:sp>
        <p:nvSpPr>
          <p:cNvPr id="2" name="Rectangle 1">
            <a:extLst>
              <a:ext uri="{FF2B5EF4-FFF2-40B4-BE49-F238E27FC236}">
                <a16:creationId xmlns:a16="http://schemas.microsoft.com/office/drawing/2014/main" id="{E2C22B1B-431B-D915-3252-383C89DC3C5C}"/>
              </a:ext>
            </a:extLst>
          </p:cNvPr>
          <p:cNvSpPr/>
          <p:nvPr/>
        </p:nvSpPr>
        <p:spPr>
          <a:xfrm>
            <a:off x="2092" y="-111967"/>
            <a:ext cx="12190664" cy="6969954"/>
          </a:xfrm>
          <a:prstGeom prst="rect">
            <a:avLst/>
          </a:prstGeom>
          <a:solidFill>
            <a:schemeClr val="tx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IN" altLang="ja-JP" sz="6000" dirty="0"/>
          </a:p>
          <a:p>
            <a:pPr algn="ctr"/>
            <a:endParaRPr lang="en-IN" altLang="ja-JP" sz="6000" dirty="0"/>
          </a:p>
          <a:p>
            <a:pPr algn="ctr"/>
            <a:endParaRPr lang="en-IN" altLang="ja-JP" sz="6000" dirty="0"/>
          </a:p>
          <a:p>
            <a:pPr marL="4000500" lvl="8" indent="-342900">
              <a:buFont typeface="Arial" panose="020B0604020202020204" pitchFamily="34" charset="0"/>
              <a:buChar char="•"/>
            </a:pPr>
            <a:r>
              <a:rPr lang="ja-JP" altLang="en-US" sz="2000" dirty="0"/>
              <a:t>西インドのマハラシュトラ州の南にあります。</a:t>
            </a:r>
            <a:endParaRPr lang="en-IN" altLang="ja-JP" sz="2000" dirty="0"/>
          </a:p>
          <a:p>
            <a:pPr marL="4000500" lvl="8" indent="-342900">
              <a:buFont typeface="Arial" panose="020B0604020202020204" pitchFamily="34" charset="0"/>
              <a:buChar char="•"/>
            </a:pPr>
            <a:r>
              <a:rPr lang="ja-JP" altLang="en-US" sz="2000" dirty="0"/>
              <a:t>有名なところ：お寺とおしろ</a:t>
            </a:r>
            <a:endParaRPr lang="en-IN" altLang="ja-JP" sz="2000" dirty="0"/>
          </a:p>
          <a:p>
            <a:pPr marL="4000500" lvl="8" indent="-342900">
              <a:buFont typeface="Arial" panose="020B0604020202020204" pitchFamily="34" charset="0"/>
              <a:buChar char="•"/>
            </a:pPr>
            <a:r>
              <a:rPr lang="ja-JP" altLang="en-US" sz="2000" dirty="0"/>
              <a:t>有名な食べ物：ミサルパオ</a:t>
            </a:r>
            <a:endParaRPr lang="en-IN" altLang="ja-JP" sz="2000" dirty="0"/>
          </a:p>
          <a:p>
            <a:pPr algn="ctr"/>
            <a:endParaRPr lang="en-IN" sz="6000" dirty="0"/>
          </a:p>
        </p:txBody>
      </p:sp>
      <p:sp>
        <p:nvSpPr>
          <p:cNvPr id="15" name="Rectangle 14">
            <a:extLst>
              <a:ext uri="{FF2B5EF4-FFF2-40B4-BE49-F238E27FC236}">
                <a16:creationId xmlns:a16="http://schemas.microsoft.com/office/drawing/2014/main" id="{C91F192D-DD2B-2E71-2CE7-C66F8E42A5CA}"/>
              </a:ext>
            </a:extLst>
          </p:cNvPr>
          <p:cNvSpPr/>
          <p:nvPr/>
        </p:nvSpPr>
        <p:spPr>
          <a:xfrm>
            <a:off x="-1017" y="-1110"/>
            <a:ext cx="12190664" cy="834230"/>
          </a:xfrm>
          <a:prstGeom prst="rect">
            <a:avLst/>
          </a:prstGeom>
          <a:solidFill>
            <a:schemeClr val="tx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6000" dirty="0"/>
              <a:t>コーラープル</a:t>
            </a:r>
            <a:endParaRPr lang="en-IN" sz="6000" dirty="0"/>
          </a:p>
        </p:txBody>
      </p:sp>
      <p:sp>
        <p:nvSpPr>
          <p:cNvPr id="3" name="Title 11">
            <a:extLst>
              <a:ext uri="{FF2B5EF4-FFF2-40B4-BE49-F238E27FC236}">
                <a16:creationId xmlns:a16="http://schemas.microsoft.com/office/drawing/2014/main" id="{E8120641-41C5-C14D-A2B3-E0B83C9B7178}"/>
              </a:ext>
            </a:extLst>
          </p:cNvPr>
          <p:cNvSpPr>
            <a:spLocks noGrp="1"/>
          </p:cNvSpPr>
          <p:nvPr>
            <p:ph type="title"/>
          </p:nvPr>
        </p:nvSpPr>
        <p:spPr>
          <a:xfrm>
            <a:off x="12574693" y="901122"/>
            <a:ext cx="5291663" cy="807606"/>
          </a:xfrm>
        </p:spPr>
        <p:txBody>
          <a:bodyPr vert="horz" lIns="91440" tIns="45720" rIns="91440" bIns="45720" rtlCol="0" anchor="b">
            <a:normAutofit/>
          </a:bodyPr>
          <a:lstStyle/>
          <a:p>
            <a:pPr algn="ctr"/>
            <a:r>
              <a:rPr lang="ja-JP" altLang="en-US" sz="4000" dirty="0"/>
              <a:t>読書</a:t>
            </a:r>
            <a:endParaRPr lang="en-US" sz="4000" dirty="0"/>
          </a:p>
        </p:txBody>
      </p:sp>
      <p:pic>
        <p:nvPicPr>
          <p:cNvPr id="4" name="Picture 3" descr="A person holding a stack of books&#10;&#10;Description automatically generated">
            <a:extLst>
              <a:ext uri="{FF2B5EF4-FFF2-40B4-BE49-F238E27FC236}">
                <a16:creationId xmlns:a16="http://schemas.microsoft.com/office/drawing/2014/main" id="{5E9E145B-E575-A10D-65CB-ADDA113E5857}"/>
              </a:ext>
            </a:extLst>
          </p:cNvPr>
          <p:cNvPicPr>
            <a:picLocks noChangeAspect="1"/>
          </p:cNvPicPr>
          <p:nvPr/>
        </p:nvPicPr>
        <p:blipFill>
          <a:blip r:embed="rId10">
            <a:extLst>
              <a:ext uri="{28A0092B-C50C-407E-A947-70E740481C1C}">
                <a14:useLocalDpi xmlns:a14="http://schemas.microsoft.com/office/drawing/2010/main" val="0"/>
              </a:ext>
            </a:extLst>
          </a:blip>
          <a:srcRect b="15645"/>
          <a:stretch/>
        </p:blipFill>
        <p:spPr>
          <a:xfrm>
            <a:off x="-6248398"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11" name="Text Placeholder 16">
            <a:extLst>
              <a:ext uri="{FF2B5EF4-FFF2-40B4-BE49-F238E27FC236}">
                <a16:creationId xmlns:a16="http://schemas.microsoft.com/office/drawing/2014/main" id="{BF08E6EB-CF6C-DB35-9140-2643783C7EC9}"/>
              </a:ext>
            </a:extLst>
          </p:cNvPr>
          <p:cNvSpPr>
            <a:spLocks noGrp="1"/>
          </p:cNvSpPr>
          <p:nvPr>
            <p:ph type="body" sz="half" idx="2"/>
          </p:nvPr>
        </p:nvSpPr>
        <p:spPr>
          <a:xfrm>
            <a:off x="12574694" y="1911928"/>
            <a:ext cx="5291663" cy="4455534"/>
          </a:xfrm>
        </p:spPr>
        <p:txBody>
          <a:bodyPr vert="horz" lIns="91440" tIns="45720" rIns="91440" bIns="45720" rtlCol="0">
            <a:normAutofit/>
          </a:bodyPr>
          <a:lstStyle/>
          <a:p>
            <a:pPr indent="-228600">
              <a:buFont typeface="Arial" panose="020B0604020202020204" pitchFamily="34" charset="0"/>
              <a:buChar char="•"/>
            </a:pPr>
            <a:r>
              <a:rPr lang="en-US" altLang="ja-JP" sz="1800" dirty="0"/>
              <a:t>2021</a:t>
            </a:r>
            <a:r>
              <a:rPr lang="ja-JP" altLang="en-US" sz="1800" dirty="0"/>
              <a:t>年</a:t>
            </a:r>
            <a:r>
              <a:rPr lang="en-US" altLang="ja-JP" sz="1800" dirty="0"/>
              <a:t>4</a:t>
            </a:r>
            <a:r>
              <a:rPr lang="ja-JP" altLang="en-US" sz="1800" dirty="0"/>
              <a:t>月に読み始めました。</a:t>
            </a:r>
            <a:endParaRPr lang="en-IN" altLang="ja-JP" sz="1800" dirty="0"/>
          </a:p>
          <a:p>
            <a:pPr indent="-228600">
              <a:buFont typeface="Arial" panose="020B0604020202020204" pitchFamily="34" charset="0"/>
              <a:buChar char="•"/>
            </a:pPr>
            <a:r>
              <a:rPr lang="ja-JP" altLang="en-US" sz="1800" dirty="0"/>
              <a:t>好きなジャンル：ビジネス、経済と技術。</a:t>
            </a:r>
            <a:endParaRPr lang="en-IN" altLang="ja-JP" sz="1800" dirty="0"/>
          </a:p>
          <a:p>
            <a:pPr indent="-228600">
              <a:buFont typeface="Arial" panose="020B0604020202020204" pitchFamily="34" charset="0"/>
              <a:buChar char="•"/>
            </a:pPr>
            <a:r>
              <a:rPr lang="en-US" altLang="ja-JP" sz="1800" dirty="0"/>
              <a:t>60</a:t>
            </a:r>
            <a:r>
              <a:rPr lang="ja-JP" altLang="en-US" sz="1800" dirty="0"/>
              <a:t>冊（さつ）以上の本を読みました。</a:t>
            </a:r>
            <a:endParaRPr lang="en-US" sz="1800" dirty="0"/>
          </a:p>
        </p:txBody>
      </p:sp>
    </p:spTree>
    <p:extLst>
      <p:ext uri="{BB962C8B-B14F-4D97-AF65-F5344CB8AC3E}">
        <p14:creationId xmlns:p14="http://schemas.microsoft.com/office/powerpoint/2010/main" val="3528380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CE3FEA8-7706-E0EC-2FE3-9F739F7DF3B3}"/>
            </a:ext>
          </a:extLst>
        </p:cNvPr>
        <p:cNvGrpSpPr/>
        <p:nvPr/>
      </p:nvGrpSpPr>
      <p:grpSpPr>
        <a:xfrm>
          <a:off x="0" y="0"/>
          <a:ext cx="0" cy="0"/>
          <a:chOff x="0" y="0"/>
          <a:chExt cx="0" cy="0"/>
        </a:xfrm>
      </p:grpSpPr>
      <p:pic>
        <p:nvPicPr>
          <p:cNvPr id="21" name="Picture 20" descr="A tree with no leaves&#10;&#10;Description automatically generated">
            <a:extLst>
              <a:ext uri="{FF2B5EF4-FFF2-40B4-BE49-F238E27FC236}">
                <a16:creationId xmlns:a16="http://schemas.microsoft.com/office/drawing/2014/main" id="{0350527B-F9DA-260A-B5BA-8A0AE37EE58C}"/>
              </a:ext>
            </a:extLst>
          </p:cNvPr>
          <p:cNvPicPr>
            <a:picLocks noChangeAspect="1"/>
          </p:cNvPicPr>
          <p:nvPr/>
        </p:nvPicPr>
        <p:blipFill>
          <a:blip r:embed="rId2">
            <a:extLst>
              <a:ext uri="{28A0092B-C50C-407E-A947-70E740481C1C}">
                <a14:useLocalDpi xmlns:a14="http://schemas.microsoft.com/office/drawing/2010/main" val="0"/>
              </a:ext>
            </a:extLst>
          </a:blip>
          <a:srcRect l="12659" r="22991" b="3"/>
          <a:stretch/>
        </p:blipFill>
        <p:spPr>
          <a:xfrm rot="16200000">
            <a:off x="-3606099" y="-3402296"/>
            <a:ext cx="3383279" cy="2970465"/>
          </a:xfrm>
          <a:prstGeom prst="rect">
            <a:avLst/>
          </a:prstGeom>
        </p:spPr>
      </p:pic>
      <p:pic>
        <p:nvPicPr>
          <p:cNvPr id="22" name="Picture 21" descr="A tree next to a body of water&#10;&#10;Description automatically generated">
            <a:extLst>
              <a:ext uri="{FF2B5EF4-FFF2-40B4-BE49-F238E27FC236}">
                <a16:creationId xmlns:a16="http://schemas.microsoft.com/office/drawing/2014/main" id="{BED15E60-0298-9DF7-0C11-F30204E111E7}"/>
              </a:ext>
            </a:extLst>
          </p:cNvPr>
          <p:cNvPicPr>
            <a:picLocks noChangeAspect="1"/>
          </p:cNvPicPr>
          <p:nvPr/>
        </p:nvPicPr>
        <p:blipFill>
          <a:blip r:embed="rId3">
            <a:extLst>
              <a:ext uri="{28A0092B-C50C-407E-A947-70E740481C1C}">
                <a14:useLocalDpi xmlns:a14="http://schemas.microsoft.com/office/drawing/2010/main" val="0"/>
              </a:ext>
            </a:extLst>
          </a:blip>
          <a:srcRect l="16089" t="476" r="19560" b="-473"/>
          <a:stretch/>
        </p:blipFill>
        <p:spPr>
          <a:xfrm rot="16200000">
            <a:off x="2166038" y="-5093935"/>
            <a:ext cx="3383278" cy="2970465"/>
          </a:xfrm>
          <a:prstGeom prst="rect">
            <a:avLst/>
          </a:prstGeom>
        </p:spPr>
      </p:pic>
      <p:pic>
        <p:nvPicPr>
          <p:cNvPr id="23" name="Picture 22" descr="A statue of a person sitting in a lotus position in a forest&#10;&#10;Description automatically generated">
            <a:extLst>
              <a:ext uri="{FF2B5EF4-FFF2-40B4-BE49-F238E27FC236}">
                <a16:creationId xmlns:a16="http://schemas.microsoft.com/office/drawing/2014/main" id="{2C39CEF8-60B2-4471-44DE-0692CD582E77}"/>
              </a:ext>
            </a:extLst>
          </p:cNvPr>
          <p:cNvPicPr>
            <a:picLocks noChangeAspect="1"/>
          </p:cNvPicPr>
          <p:nvPr/>
        </p:nvPicPr>
        <p:blipFill>
          <a:blip r:embed="rId4">
            <a:extLst>
              <a:ext uri="{28A0092B-C50C-407E-A947-70E740481C1C}">
                <a14:useLocalDpi xmlns:a14="http://schemas.microsoft.com/office/drawing/2010/main" val="0"/>
              </a:ext>
            </a:extLst>
          </a:blip>
          <a:srcRect l="220" t="28088" r="-220" b="7874"/>
          <a:stretch/>
        </p:blipFill>
        <p:spPr>
          <a:xfrm>
            <a:off x="6145909" y="-5349228"/>
            <a:ext cx="2971800" cy="3383268"/>
          </a:xfrm>
          <a:prstGeom prst="rect">
            <a:avLst/>
          </a:prstGeom>
        </p:spPr>
      </p:pic>
      <p:pic>
        <p:nvPicPr>
          <p:cNvPr id="24" name="Picture 23" descr="A building with palm trees and stars in the sky&#10;&#10;Description automatically generated">
            <a:extLst>
              <a:ext uri="{FF2B5EF4-FFF2-40B4-BE49-F238E27FC236}">
                <a16:creationId xmlns:a16="http://schemas.microsoft.com/office/drawing/2014/main" id="{097597E6-451D-5DED-8495-4D35D6FD6322}"/>
              </a:ext>
            </a:extLst>
          </p:cNvPr>
          <p:cNvPicPr>
            <a:picLocks noChangeAspect="1"/>
          </p:cNvPicPr>
          <p:nvPr/>
        </p:nvPicPr>
        <p:blipFill>
          <a:blip r:embed="rId5">
            <a:extLst>
              <a:ext uri="{28A0092B-C50C-407E-A947-70E740481C1C}">
                <a14:useLocalDpi xmlns:a14="http://schemas.microsoft.com/office/drawing/2010/main" val="0"/>
              </a:ext>
            </a:extLst>
          </a:blip>
          <a:srcRect t="35962"/>
          <a:stretch/>
        </p:blipFill>
        <p:spPr>
          <a:xfrm>
            <a:off x="12690231" y="-3608703"/>
            <a:ext cx="2971800" cy="3383268"/>
          </a:xfrm>
          <a:prstGeom prst="rect">
            <a:avLst/>
          </a:prstGeom>
        </p:spPr>
      </p:pic>
      <p:pic>
        <p:nvPicPr>
          <p:cNvPr id="25" name="Picture 24" descr="A wall with a face painted on it&#10;&#10;Description automatically generated">
            <a:extLst>
              <a:ext uri="{FF2B5EF4-FFF2-40B4-BE49-F238E27FC236}">
                <a16:creationId xmlns:a16="http://schemas.microsoft.com/office/drawing/2014/main" id="{EA17B6C3-3D7A-EDFC-F56A-BDE7B03D2CA9}"/>
              </a:ext>
            </a:extLst>
          </p:cNvPr>
          <p:cNvPicPr>
            <a:picLocks noChangeAspect="1"/>
          </p:cNvPicPr>
          <p:nvPr/>
        </p:nvPicPr>
        <p:blipFill>
          <a:blip r:embed="rId6">
            <a:extLst>
              <a:ext uri="{28A0092B-C50C-407E-A947-70E740481C1C}">
                <a14:useLocalDpi xmlns:a14="http://schemas.microsoft.com/office/drawing/2010/main" val="0"/>
              </a:ext>
            </a:extLst>
          </a:blip>
          <a:srcRect l="-35" t="9374" r="33" b="26557"/>
          <a:stretch/>
        </p:blipFill>
        <p:spPr>
          <a:xfrm>
            <a:off x="-3399692" y="7132320"/>
            <a:ext cx="2970465" cy="3383280"/>
          </a:xfrm>
          <a:prstGeom prst="rect">
            <a:avLst/>
          </a:prstGeom>
        </p:spPr>
      </p:pic>
      <p:pic>
        <p:nvPicPr>
          <p:cNvPr id="26" name="Picture 25" descr="A road with trees and a sign on it&#10;&#10;Description automatically generated">
            <a:extLst>
              <a:ext uri="{FF2B5EF4-FFF2-40B4-BE49-F238E27FC236}">
                <a16:creationId xmlns:a16="http://schemas.microsoft.com/office/drawing/2014/main" id="{EBA7F8B1-8665-B34A-3D27-FF8D27B1A6E5}"/>
              </a:ext>
            </a:extLst>
          </p:cNvPr>
          <p:cNvPicPr>
            <a:picLocks noChangeAspect="1"/>
          </p:cNvPicPr>
          <p:nvPr/>
        </p:nvPicPr>
        <p:blipFill>
          <a:blip r:embed="rId7">
            <a:extLst>
              <a:ext uri="{28A0092B-C50C-407E-A947-70E740481C1C}">
                <a14:useLocalDpi xmlns:a14="http://schemas.microsoft.com/office/drawing/2010/main" val="0"/>
              </a:ext>
            </a:extLst>
          </a:blip>
          <a:srcRect l="5050" t="405" r="9531" b="-400"/>
          <a:stretch/>
        </p:blipFill>
        <p:spPr>
          <a:xfrm rot="5400000">
            <a:off x="2166037" y="8628264"/>
            <a:ext cx="3383280" cy="2970466"/>
          </a:xfrm>
          <a:prstGeom prst="rect">
            <a:avLst/>
          </a:prstGeom>
        </p:spPr>
      </p:pic>
      <p:pic>
        <p:nvPicPr>
          <p:cNvPr id="27" name="Picture 26">
            <a:extLst>
              <a:ext uri="{FF2B5EF4-FFF2-40B4-BE49-F238E27FC236}">
                <a16:creationId xmlns:a16="http://schemas.microsoft.com/office/drawing/2014/main" id="{1A05D7F0-76AC-EA8E-90B4-128F56F899FE}"/>
              </a:ext>
            </a:extLst>
          </p:cNvPr>
          <p:cNvPicPr>
            <a:picLocks noChangeAspect="1"/>
          </p:cNvPicPr>
          <p:nvPr/>
        </p:nvPicPr>
        <p:blipFill>
          <a:blip r:embed="rId8">
            <a:extLst>
              <a:ext uri="{28A0092B-C50C-407E-A947-70E740481C1C}">
                <a14:useLocalDpi xmlns:a14="http://schemas.microsoft.com/office/drawing/2010/main" val="0"/>
              </a:ext>
            </a:extLst>
          </a:blip>
          <a:srcRect l="-397" t="10384" r="397" b="25632"/>
          <a:stretch/>
        </p:blipFill>
        <p:spPr>
          <a:xfrm>
            <a:off x="6145909" y="8421869"/>
            <a:ext cx="2971800" cy="3383268"/>
          </a:xfrm>
          <a:prstGeom prst="rect">
            <a:avLst/>
          </a:prstGeom>
        </p:spPr>
      </p:pic>
      <p:pic>
        <p:nvPicPr>
          <p:cNvPr id="28" name="Picture 27">
            <a:extLst>
              <a:ext uri="{FF2B5EF4-FFF2-40B4-BE49-F238E27FC236}">
                <a16:creationId xmlns:a16="http://schemas.microsoft.com/office/drawing/2014/main" id="{FD5B22EB-C43F-F87A-710D-8446FD4C4F0D}"/>
              </a:ext>
            </a:extLst>
          </p:cNvPr>
          <p:cNvPicPr>
            <a:picLocks noChangeAspect="1"/>
          </p:cNvPicPr>
          <p:nvPr/>
        </p:nvPicPr>
        <p:blipFill>
          <a:blip r:embed="rId9">
            <a:extLst>
              <a:ext uri="{28A0092B-C50C-407E-A947-70E740481C1C}">
                <a14:useLocalDpi xmlns:a14="http://schemas.microsoft.com/office/drawing/2010/main" val="0"/>
              </a:ext>
            </a:extLst>
          </a:blip>
          <a:srcRect l="3449" t="14997" r="-3449" b="20953"/>
          <a:stretch/>
        </p:blipFill>
        <p:spPr>
          <a:xfrm>
            <a:off x="12690231" y="7132332"/>
            <a:ext cx="2971800" cy="3383268"/>
          </a:xfrm>
          <a:prstGeom prst="rect">
            <a:avLst/>
          </a:prstGeom>
        </p:spPr>
      </p:pic>
      <p:sp>
        <p:nvSpPr>
          <p:cNvPr id="12" name="Title 11">
            <a:extLst>
              <a:ext uri="{FF2B5EF4-FFF2-40B4-BE49-F238E27FC236}">
                <a16:creationId xmlns:a16="http://schemas.microsoft.com/office/drawing/2014/main" id="{75CE683F-F3C8-B77E-730D-D6BA5F483F6B}"/>
              </a:ext>
            </a:extLst>
          </p:cNvPr>
          <p:cNvSpPr>
            <a:spLocks noGrp="1"/>
          </p:cNvSpPr>
          <p:nvPr>
            <p:ph type="title"/>
          </p:nvPr>
        </p:nvSpPr>
        <p:spPr>
          <a:xfrm>
            <a:off x="6417733" y="901122"/>
            <a:ext cx="5291663" cy="807606"/>
          </a:xfrm>
        </p:spPr>
        <p:txBody>
          <a:bodyPr vert="horz" lIns="91440" tIns="45720" rIns="91440" bIns="45720" rtlCol="0" anchor="b">
            <a:normAutofit/>
          </a:bodyPr>
          <a:lstStyle/>
          <a:p>
            <a:pPr algn="ctr"/>
            <a:r>
              <a:rPr lang="ja-JP" altLang="en-US" sz="4000" dirty="0"/>
              <a:t>読書</a:t>
            </a:r>
            <a:endParaRPr lang="en-US" sz="4000" dirty="0"/>
          </a:p>
        </p:txBody>
      </p:sp>
      <p:pic>
        <p:nvPicPr>
          <p:cNvPr id="3" name="Picture 2" descr="A person holding a stack of books&#10;&#10;Description automatically generated">
            <a:extLst>
              <a:ext uri="{FF2B5EF4-FFF2-40B4-BE49-F238E27FC236}">
                <a16:creationId xmlns:a16="http://schemas.microsoft.com/office/drawing/2014/main" id="{7AB61F5C-68C1-8F83-ED2E-D6C273570AE8}"/>
              </a:ext>
            </a:extLst>
          </p:cNvPr>
          <p:cNvPicPr>
            <a:picLocks noChangeAspect="1"/>
          </p:cNvPicPr>
          <p:nvPr/>
        </p:nvPicPr>
        <p:blipFill>
          <a:blip r:embed="rId10">
            <a:extLst>
              <a:ext uri="{28A0092B-C50C-407E-A947-70E740481C1C}">
                <a14:useLocalDpi xmlns:a14="http://schemas.microsoft.com/office/drawing/2010/main" val="0"/>
              </a:ext>
            </a:extLst>
          </a:blip>
          <a:srcRect b="15645"/>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17" name="Text Placeholder 16">
            <a:extLst>
              <a:ext uri="{FF2B5EF4-FFF2-40B4-BE49-F238E27FC236}">
                <a16:creationId xmlns:a16="http://schemas.microsoft.com/office/drawing/2014/main" id="{7759682F-307B-7E58-9453-C907DB32F1E3}"/>
              </a:ext>
            </a:extLst>
          </p:cNvPr>
          <p:cNvSpPr>
            <a:spLocks noGrp="1"/>
          </p:cNvSpPr>
          <p:nvPr>
            <p:ph type="body" sz="half" idx="2"/>
          </p:nvPr>
        </p:nvSpPr>
        <p:spPr>
          <a:xfrm>
            <a:off x="6417734" y="1911928"/>
            <a:ext cx="5291663" cy="4455534"/>
          </a:xfrm>
        </p:spPr>
        <p:txBody>
          <a:bodyPr vert="horz" lIns="91440" tIns="45720" rIns="91440" bIns="45720" rtlCol="0">
            <a:normAutofit/>
          </a:bodyPr>
          <a:lstStyle/>
          <a:p>
            <a:pPr indent="-228600">
              <a:buFont typeface="Arial" panose="020B0604020202020204" pitchFamily="34" charset="0"/>
              <a:buChar char="•"/>
            </a:pPr>
            <a:r>
              <a:rPr lang="en-US" altLang="ja-JP" sz="1800" dirty="0"/>
              <a:t>2021</a:t>
            </a:r>
            <a:r>
              <a:rPr lang="ja-JP" altLang="en-US" sz="1800" dirty="0"/>
              <a:t>年</a:t>
            </a:r>
            <a:r>
              <a:rPr lang="en-US" altLang="ja-JP" sz="1800" dirty="0"/>
              <a:t>4</a:t>
            </a:r>
            <a:r>
              <a:rPr lang="ja-JP" altLang="en-US" sz="1800" dirty="0"/>
              <a:t>月に読み始めました。</a:t>
            </a:r>
            <a:endParaRPr lang="en-IN" altLang="ja-JP" sz="1800" dirty="0"/>
          </a:p>
          <a:p>
            <a:pPr indent="-228600">
              <a:buFont typeface="Arial" panose="020B0604020202020204" pitchFamily="34" charset="0"/>
              <a:buChar char="•"/>
            </a:pPr>
            <a:r>
              <a:rPr lang="ja-JP" altLang="en-US" sz="1800" dirty="0"/>
              <a:t>好きなジャンル：ビジネス、経済と技術。</a:t>
            </a:r>
            <a:endParaRPr lang="en-IN" altLang="ja-JP" sz="1800" dirty="0"/>
          </a:p>
          <a:p>
            <a:pPr indent="-228600">
              <a:buFont typeface="Arial" panose="020B0604020202020204" pitchFamily="34" charset="0"/>
              <a:buChar char="•"/>
            </a:pPr>
            <a:r>
              <a:rPr lang="en-US" altLang="ja-JP" sz="1800" dirty="0"/>
              <a:t>60</a:t>
            </a:r>
            <a:r>
              <a:rPr lang="ja-JP" altLang="en-US" sz="1800" dirty="0"/>
              <a:t>冊（さつ）以上の本を読みました。</a:t>
            </a:r>
            <a:endParaRPr lang="en-US" sz="1800" dirty="0"/>
          </a:p>
        </p:txBody>
      </p:sp>
      <p:pic>
        <p:nvPicPr>
          <p:cNvPr id="4" name="Picture 3">
            <a:extLst>
              <a:ext uri="{FF2B5EF4-FFF2-40B4-BE49-F238E27FC236}">
                <a16:creationId xmlns:a16="http://schemas.microsoft.com/office/drawing/2014/main" id="{078F9FD6-E680-98AD-A409-AAD0BA97C6D8}"/>
              </a:ext>
            </a:extLst>
          </p:cNvPr>
          <p:cNvPicPr>
            <a:picLocks noChangeAspect="1"/>
          </p:cNvPicPr>
          <p:nvPr/>
        </p:nvPicPr>
        <p:blipFill>
          <a:blip r:embed="rId11">
            <a:extLst>
              <a:ext uri="{28A0092B-C50C-407E-A947-70E740481C1C}">
                <a14:useLocalDpi xmlns:a14="http://schemas.microsoft.com/office/drawing/2010/main" val="0"/>
              </a:ext>
            </a:extLst>
          </a:blip>
          <a:srcRect l="51575" t="8999" r="8268" b="8999"/>
          <a:stretch/>
        </p:blipFill>
        <p:spPr>
          <a:xfrm>
            <a:off x="2569174" y="-5118248"/>
            <a:ext cx="2945378" cy="3383269"/>
          </a:xfrm>
          <a:prstGeom prst="rect">
            <a:avLst/>
          </a:prstGeom>
        </p:spPr>
      </p:pic>
      <p:pic>
        <p:nvPicPr>
          <p:cNvPr id="5" name="Picture 4">
            <a:extLst>
              <a:ext uri="{FF2B5EF4-FFF2-40B4-BE49-F238E27FC236}">
                <a16:creationId xmlns:a16="http://schemas.microsoft.com/office/drawing/2014/main" id="{067EBCF9-8FE1-207C-7FA8-AF2F949FFD32}"/>
              </a:ext>
            </a:extLst>
          </p:cNvPr>
          <p:cNvPicPr>
            <a:picLocks noChangeAspect="1"/>
          </p:cNvPicPr>
          <p:nvPr/>
        </p:nvPicPr>
        <p:blipFill>
          <a:blip r:embed="rId12">
            <a:extLst>
              <a:ext uri="{28A0092B-C50C-407E-A947-70E740481C1C}">
                <a14:useLocalDpi xmlns:a14="http://schemas.microsoft.com/office/drawing/2010/main" val="0"/>
              </a:ext>
            </a:extLst>
          </a:blip>
          <a:srcRect l="7239" t="9061" r="47829"/>
          <a:stretch/>
        </p:blipFill>
        <p:spPr>
          <a:xfrm>
            <a:off x="7050235" y="-5118248"/>
            <a:ext cx="2971800" cy="3383268"/>
          </a:xfrm>
          <a:prstGeom prst="rect">
            <a:avLst/>
          </a:prstGeom>
        </p:spPr>
      </p:pic>
      <p:pic>
        <p:nvPicPr>
          <p:cNvPr id="6" name="Picture 5">
            <a:extLst>
              <a:ext uri="{FF2B5EF4-FFF2-40B4-BE49-F238E27FC236}">
                <a16:creationId xmlns:a16="http://schemas.microsoft.com/office/drawing/2014/main" id="{0C70DE39-0E0E-7562-D314-70E4020F9B42}"/>
              </a:ext>
            </a:extLst>
          </p:cNvPr>
          <p:cNvPicPr>
            <a:picLocks noChangeAspect="1"/>
          </p:cNvPicPr>
          <p:nvPr/>
        </p:nvPicPr>
        <p:blipFill>
          <a:blip r:embed="rId13">
            <a:extLst>
              <a:ext uri="{28A0092B-C50C-407E-A947-70E740481C1C}">
                <a14:useLocalDpi xmlns:a14="http://schemas.microsoft.com/office/drawing/2010/main" val="0"/>
              </a:ext>
            </a:extLst>
          </a:blip>
          <a:srcRect l="50462" r="130"/>
          <a:stretch/>
        </p:blipFill>
        <p:spPr>
          <a:xfrm>
            <a:off x="13135708" y="-3774821"/>
            <a:ext cx="2971800" cy="3383268"/>
          </a:xfrm>
          <a:prstGeom prst="rect">
            <a:avLst/>
          </a:prstGeom>
        </p:spPr>
      </p:pic>
      <p:pic>
        <p:nvPicPr>
          <p:cNvPr id="7" name="Picture 6">
            <a:extLst>
              <a:ext uri="{FF2B5EF4-FFF2-40B4-BE49-F238E27FC236}">
                <a16:creationId xmlns:a16="http://schemas.microsoft.com/office/drawing/2014/main" id="{62BA354A-BA26-F555-BCBF-C3DE2B9CF117}"/>
              </a:ext>
            </a:extLst>
          </p:cNvPr>
          <p:cNvPicPr>
            <a:picLocks noChangeAspect="1"/>
          </p:cNvPicPr>
          <p:nvPr/>
        </p:nvPicPr>
        <p:blipFill>
          <a:blip r:embed="rId14">
            <a:extLst>
              <a:ext uri="{28A0092B-C50C-407E-A947-70E740481C1C}">
                <a14:useLocalDpi xmlns:a14="http://schemas.microsoft.com/office/drawing/2010/main" val="0"/>
              </a:ext>
            </a:extLst>
          </a:blip>
          <a:srcRect l="44109" r="7593" b="2202"/>
          <a:stretch/>
        </p:blipFill>
        <p:spPr>
          <a:xfrm>
            <a:off x="-3541386" y="7741920"/>
            <a:ext cx="2970465" cy="3383280"/>
          </a:xfrm>
          <a:prstGeom prst="rect">
            <a:avLst/>
          </a:prstGeom>
        </p:spPr>
      </p:pic>
      <p:pic>
        <p:nvPicPr>
          <p:cNvPr id="8" name="Picture 7">
            <a:extLst>
              <a:ext uri="{FF2B5EF4-FFF2-40B4-BE49-F238E27FC236}">
                <a16:creationId xmlns:a16="http://schemas.microsoft.com/office/drawing/2014/main" id="{991FFECE-A1AC-1257-95A3-2B239156D241}"/>
              </a:ext>
            </a:extLst>
          </p:cNvPr>
          <p:cNvPicPr>
            <a:picLocks noChangeAspect="1"/>
          </p:cNvPicPr>
          <p:nvPr/>
        </p:nvPicPr>
        <p:blipFill>
          <a:blip r:embed="rId15">
            <a:extLst>
              <a:ext uri="{28A0092B-C50C-407E-A947-70E740481C1C}">
                <a14:useLocalDpi xmlns:a14="http://schemas.microsoft.com/office/drawing/2010/main" val="0"/>
              </a:ext>
            </a:extLst>
          </a:blip>
          <a:srcRect l="10457" t="-291" r="10457" b="8881"/>
          <a:stretch/>
        </p:blipFill>
        <p:spPr>
          <a:xfrm>
            <a:off x="2569174" y="8594566"/>
            <a:ext cx="2945378" cy="3383268"/>
          </a:xfrm>
          <a:prstGeom prst="rect">
            <a:avLst/>
          </a:prstGeom>
        </p:spPr>
      </p:pic>
      <p:pic>
        <p:nvPicPr>
          <p:cNvPr id="9" name="Picture 8">
            <a:extLst>
              <a:ext uri="{FF2B5EF4-FFF2-40B4-BE49-F238E27FC236}">
                <a16:creationId xmlns:a16="http://schemas.microsoft.com/office/drawing/2014/main" id="{AF2E2834-8276-D30E-B964-1B7D7C67A06E}"/>
              </a:ext>
            </a:extLst>
          </p:cNvPr>
          <p:cNvPicPr>
            <a:picLocks noChangeAspect="1"/>
          </p:cNvPicPr>
          <p:nvPr/>
        </p:nvPicPr>
        <p:blipFill>
          <a:blip r:embed="rId16">
            <a:extLst>
              <a:ext uri="{28A0092B-C50C-407E-A947-70E740481C1C}">
                <a14:useLocalDpi xmlns:a14="http://schemas.microsoft.com/office/drawing/2010/main" val="0"/>
              </a:ext>
            </a:extLst>
          </a:blip>
          <a:srcRect l="2810" t="2497" r="4872" b="5119"/>
          <a:stretch/>
        </p:blipFill>
        <p:spPr>
          <a:xfrm>
            <a:off x="7050235" y="8594566"/>
            <a:ext cx="2971800" cy="3383268"/>
          </a:xfrm>
          <a:prstGeom prst="rect">
            <a:avLst/>
          </a:prstGeom>
        </p:spPr>
      </p:pic>
      <p:pic>
        <p:nvPicPr>
          <p:cNvPr id="10" name="Picture 9">
            <a:extLst>
              <a:ext uri="{FF2B5EF4-FFF2-40B4-BE49-F238E27FC236}">
                <a16:creationId xmlns:a16="http://schemas.microsoft.com/office/drawing/2014/main" id="{5B6EDC2A-0906-006B-4CE9-9F47586BAADD}"/>
              </a:ext>
            </a:extLst>
          </p:cNvPr>
          <p:cNvPicPr>
            <a:picLocks noChangeAspect="1"/>
          </p:cNvPicPr>
          <p:nvPr/>
        </p:nvPicPr>
        <p:blipFill>
          <a:blip r:embed="rId17">
            <a:extLst>
              <a:ext uri="{28A0092B-C50C-407E-A947-70E740481C1C}">
                <a14:useLocalDpi xmlns:a14="http://schemas.microsoft.com/office/drawing/2010/main" val="0"/>
              </a:ext>
            </a:extLst>
          </a:blip>
          <a:srcRect l="13606" t="4279" r="41233" b="4279"/>
          <a:stretch/>
        </p:blipFill>
        <p:spPr>
          <a:xfrm>
            <a:off x="13135708" y="7741920"/>
            <a:ext cx="2971800" cy="3383268"/>
          </a:xfrm>
          <a:prstGeom prst="rect">
            <a:avLst/>
          </a:prstGeom>
        </p:spPr>
      </p:pic>
      <p:pic>
        <p:nvPicPr>
          <p:cNvPr id="29" name="Picture 28">
            <a:extLst>
              <a:ext uri="{FF2B5EF4-FFF2-40B4-BE49-F238E27FC236}">
                <a16:creationId xmlns:a16="http://schemas.microsoft.com/office/drawing/2014/main" id="{020EC884-DF07-F824-F7A0-556FFD64F427}"/>
              </a:ext>
            </a:extLst>
          </p:cNvPr>
          <p:cNvPicPr>
            <a:picLocks noChangeAspect="1"/>
          </p:cNvPicPr>
          <p:nvPr/>
        </p:nvPicPr>
        <p:blipFill>
          <a:blip r:embed="rId18">
            <a:extLst>
              <a:ext uri="{28A0092B-C50C-407E-A947-70E740481C1C}">
                <a14:useLocalDpi xmlns:a14="http://schemas.microsoft.com/office/drawing/2010/main" val="0"/>
              </a:ext>
            </a:extLst>
          </a:blip>
          <a:srcRect l="26326" t="4712" r="26630"/>
          <a:stretch/>
        </p:blipFill>
        <p:spPr>
          <a:xfrm>
            <a:off x="-3540369" y="-3774821"/>
            <a:ext cx="2969448" cy="3383278"/>
          </a:xfrm>
          <a:prstGeom prst="rect">
            <a:avLst/>
          </a:prstGeom>
        </p:spPr>
      </p:pic>
    </p:spTree>
    <p:extLst>
      <p:ext uri="{BB962C8B-B14F-4D97-AF65-F5344CB8AC3E}">
        <p14:creationId xmlns:p14="http://schemas.microsoft.com/office/powerpoint/2010/main" val="1054454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E338E-4EE9-B726-0501-3DABE0BE8E6E}"/>
            </a:ext>
          </a:extLst>
        </p:cNvPr>
        <p:cNvGrpSpPr/>
        <p:nvPr/>
      </p:nvGrpSpPr>
      <p:grpSpPr>
        <a:xfrm>
          <a:off x="0" y="0"/>
          <a:ext cx="0" cy="0"/>
          <a:chOff x="0" y="0"/>
          <a:chExt cx="0" cy="0"/>
        </a:xfrm>
      </p:grpSpPr>
      <p:pic>
        <p:nvPicPr>
          <p:cNvPr id="4" name="Picture 3" descr="A person holding a stack of books&#10;&#10;Description automatically generated">
            <a:extLst>
              <a:ext uri="{FF2B5EF4-FFF2-40B4-BE49-F238E27FC236}">
                <a16:creationId xmlns:a16="http://schemas.microsoft.com/office/drawing/2014/main" id="{6E771052-4B68-042D-CBE7-C686767A3758}"/>
              </a:ext>
            </a:extLst>
          </p:cNvPr>
          <p:cNvPicPr>
            <a:picLocks noChangeAspect="1"/>
          </p:cNvPicPr>
          <p:nvPr/>
        </p:nvPicPr>
        <p:blipFill>
          <a:blip r:embed="rId2">
            <a:extLst>
              <a:ext uri="{28A0092B-C50C-407E-A947-70E740481C1C}">
                <a14:useLocalDpi xmlns:a14="http://schemas.microsoft.com/office/drawing/2010/main" val="0"/>
              </a:ext>
            </a:extLst>
          </a:blip>
          <a:srcRect b="15645"/>
          <a:stretch/>
        </p:blipFill>
        <p:spPr>
          <a:xfrm>
            <a:off x="-6248398"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pic>
        <p:nvPicPr>
          <p:cNvPr id="18" name="Picture 17">
            <a:extLst>
              <a:ext uri="{FF2B5EF4-FFF2-40B4-BE49-F238E27FC236}">
                <a16:creationId xmlns:a16="http://schemas.microsoft.com/office/drawing/2014/main" id="{ECB5297B-2122-4D74-5288-CC6964EAB5E4}"/>
              </a:ext>
            </a:extLst>
          </p:cNvPr>
          <p:cNvPicPr>
            <a:picLocks noChangeAspect="1"/>
          </p:cNvPicPr>
          <p:nvPr/>
        </p:nvPicPr>
        <p:blipFill>
          <a:blip r:embed="rId3">
            <a:extLst>
              <a:ext uri="{28A0092B-C50C-407E-A947-70E740481C1C}">
                <a14:useLocalDpi xmlns:a14="http://schemas.microsoft.com/office/drawing/2010/main" val="0"/>
              </a:ext>
            </a:extLst>
          </a:blip>
          <a:srcRect l="51575" t="8999" r="8268" b="8999"/>
          <a:stretch/>
        </p:blipFill>
        <p:spPr>
          <a:xfrm>
            <a:off x="3084989" y="0"/>
            <a:ext cx="2945378" cy="3383269"/>
          </a:xfrm>
          <a:prstGeom prst="rect">
            <a:avLst/>
          </a:prstGeom>
        </p:spPr>
      </p:pic>
      <p:pic>
        <p:nvPicPr>
          <p:cNvPr id="19" name="Picture 18">
            <a:extLst>
              <a:ext uri="{FF2B5EF4-FFF2-40B4-BE49-F238E27FC236}">
                <a16:creationId xmlns:a16="http://schemas.microsoft.com/office/drawing/2014/main" id="{1AE512D7-45E9-3077-212C-2A0EBF4D7B41}"/>
              </a:ext>
            </a:extLst>
          </p:cNvPr>
          <p:cNvPicPr>
            <a:picLocks noChangeAspect="1"/>
          </p:cNvPicPr>
          <p:nvPr/>
        </p:nvPicPr>
        <p:blipFill>
          <a:blip r:embed="rId4">
            <a:extLst>
              <a:ext uri="{28A0092B-C50C-407E-A947-70E740481C1C}">
                <a14:useLocalDpi xmlns:a14="http://schemas.microsoft.com/office/drawing/2010/main" val="0"/>
              </a:ext>
            </a:extLst>
          </a:blip>
          <a:srcRect l="7239" t="9061" r="47829"/>
          <a:stretch/>
        </p:blipFill>
        <p:spPr>
          <a:xfrm>
            <a:off x="6145909" y="10"/>
            <a:ext cx="2971800" cy="3383268"/>
          </a:xfrm>
          <a:prstGeom prst="rect">
            <a:avLst/>
          </a:prstGeom>
        </p:spPr>
      </p:pic>
      <p:pic>
        <p:nvPicPr>
          <p:cNvPr id="20" name="Picture 19">
            <a:extLst>
              <a:ext uri="{FF2B5EF4-FFF2-40B4-BE49-F238E27FC236}">
                <a16:creationId xmlns:a16="http://schemas.microsoft.com/office/drawing/2014/main" id="{91575614-7736-2AC1-EA5E-2E9F0BF62B8A}"/>
              </a:ext>
            </a:extLst>
          </p:cNvPr>
          <p:cNvPicPr>
            <a:picLocks noChangeAspect="1"/>
          </p:cNvPicPr>
          <p:nvPr/>
        </p:nvPicPr>
        <p:blipFill>
          <a:blip r:embed="rId5">
            <a:extLst>
              <a:ext uri="{28A0092B-C50C-407E-A947-70E740481C1C}">
                <a14:useLocalDpi xmlns:a14="http://schemas.microsoft.com/office/drawing/2010/main" val="0"/>
              </a:ext>
            </a:extLst>
          </a:blip>
          <a:srcRect l="50462" r="130"/>
          <a:stretch/>
        </p:blipFill>
        <p:spPr>
          <a:xfrm>
            <a:off x="9220200" y="10"/>
            <a:ext cx="2971800" cy="3383268"/>
          </a:xfrm>
          <a:prstGeom prst="rect">
            <a:avLst/>
          </a:prstGeom>
        </p:spPr>
      </p:pic>
      <p:pic>
        <p:nvPicPr>
          <p:cNvPr id="21" name="Picture 20">
            <a:extLst>
              <a:ext uri="{FF2B5EF4-FFF2-40B4-BE49-F238E27FC236}">
                <a16:creationId xmlns:a16="http://schemas.microsoft.com/office/drawing/2014/main" id="{D1523DF1-2625-2A0A-0E33-9433E7C4B891}"/>
              </a:ext>
            </a:extLst>
          </p:cNvPr>
          <p:cNvPicPr>
            <a:picLocks noChangeAspect="1"/>
          </p:cNvPicPr>
          <p:nvPr/>
        </p:nvPicPr>
        <p:blipFill>
          <a:blip r:embed="rId6">
            <a:extLst>
              <a:ext uri="{28A0092B-C50C-407E-A947-70E740481C1C}">
                <a14:useLocalDpi xmlns:a14="http://schemas.microsoft.com/office/drawing/2010/main" val="0"/>
              </a:ext>
            </a:extLst>
          </a:blip>
          <a:srcRect l="44109" r="7593" b="2202"/>
          <a:stretch/>
        </p:blipFill>
        <p:spPr>
          <a:xfrm>
            <a:off x="-1017" y="3474720"/>
            <a:ext cx="2970465" cy="3383280"/>
          </a:xfrm>
          <a:prstGeom prst="rect">
            <a:avLst/>
          </a:prstGeom>
        </p:spPr>
      </p:pic>
      <p:pic>
        <p:nvPicPr>
          <p:cNvPr id="22" name="Picture 21">
            <a:extLst>
              <a:ext uri="{FF2B5EF4-FFF2-40B4-BE49-F238E27FC236}">
                <a16:creationId xmlns:a16="http://schemas.microsoft.com/office/drawing/2014/main" id="{5E464B27-B64B-8D20-D748-DB5873945464}"/>
              </a:ext>
            </a:extLst>
          </p:cNvPr>
          <p:cNvPicPr>
            <a:picLocks noChangeAspect="1"/>
          </p:cNvPicPr>
          <p:nvPr/>
        </p:nvPicPr>
        <p:blipFill>
          <a:blip r:embed="rId7">
            <a:extLst>
              <a:ext uri="{28A0092B-C50C-407E-A947-70E740481C1C}">
                <a14:useLocalDpi xmlns:a14="http://schemas.microsoft.com/office/drawing/2010/main" val="0"/>
              </a:ext>
            </a:extLst>
          </a:blip>
          <a:srcRect l="10457" t="-291" r="10457" b="8881"/>
          <a:stretch/>
        </p:blipFill>
        <p:spPr>
          <a:xfrm>
            <a:off x="3084989" y="3474719"/>
            <a:ext cx="2945378" cy="3383268"/>
          </a:xfrm>
          <a:prstGeom prst="rect">
            <a:avLst/>
          </a:prstGeom>
        </p:spPr>
      </p:pic>
      <p:pic>
        <p:nvPicPr>
          <p:cNvPr id="23" name="Picture 22">
            <a:extLst>
              <a:ext uri="{FF2B5EF4-FFF2-40B4-BE49-F238E27FC236}">
                <a16:creationId xmlns:a16="http://schemas.microsoft.com/office/drawing/2014/main" id="{90FE84B6-0A78-ACE4-6B12-44560112CEE5}"/>
              </a:ext>
            </a:extLst>
          </p:cNvPr>
          <p:cNvPicPr>
            <a:picLocks noChangeAspect="1"/>
          </p:cNvPicPr>
          <p:nvPr/>
        </p:nvPicPr>
        <p:blipFill>
          <a:blip r:embed="rId8">
            <a:extLst>
              <a:ext uri="{28A0092B-C50C-407E-A947-70E740481C1C}">
                <a14:useLocalDpi xmlns:a14="http://schemas.microsoft.com/office/drawing/2010/main" val="0"/>
              </a:ext>
            </a:extLst>
          </a:blip>
          <a:srcRect l="2810" t="2497" r="4872" b="5119"/>
          <a:stretch/>
        </p:blipFill>
        <p:spPr>
          <a:xfrm>
            <a:off x="6145909" y="3474719"/>
            <a:ext cx="2971800" cy="3383268"/>
          </a:xfrm>
          <a:prstGeom prst="rect">
            <a:avLst/>
          </a:prstGeom>
        </p:spPr>
      </p:pic>
      <p:pic>
        <p:nvPicPr>
          <p:cNvPr id="24" name="Picture 23">
            <a:extLst>
              <a:ext uri="{FF2B5EF4-FFF2-40B4-BE49-F238E27FC236}">
                <a16:creationId xmlns:a16="http://schemas.microsoft.com/office/drawing/2014/main" id="{B80E142C-7337-E576-DB82-7D4155B30BD5}"/>
              </a:ext>
            </a:extLst>
          </p:cNvPr>
          <p:cNvPicPr>
            <a:picLocks noChangeAspect="1"/>
          </p:cNvPicPr>
          <p:nvPr/>
        </p:nvPicPr>
        <p:blipFill>
          <a:blip r:embed="rId9">
            <a:extLst>
              <a:ext uri="{28A0092B-C50C-407E-A947-70E740481C1C}">
                <a14:useLocalDpi xmlns:a14="http://schemas.microsoft.com/office/drawing/2010/main" val="0"/>
              </a:ext>
            </a:extLst>
          </a:blip>
          <a:srcRect l="13606" t="4279" r="41233" b="4279"/>
          <a:stretch/>
        </p:blipFill>
        <p:spPr>
          <a:xfrm>
            <a:off x="9220200" y="3474719"/>
            <a:ext cx="2971800" cy="3383268"/>
          </a:xfrm>
          <a:prstGeom prst="rect">
            <a:avLst/>
          </a:prstGeom>
        </p:spPr>
      </p:pic>
      <p:pic>
        <p:nvPicPr>
          <p:cNvPr id="25" name="Picture 24">
            <a:extLst>
              <a:ext uri="{FF2B5EF4-FFF2-40B4-BE49-F238E27FC236}">
                <a16:creationId xmlns:a16="http://schemas.microsoft.com/office/drawing/2014/main" id="{1A833B61-933C-E9BC-8916-940D02463A97}"/>
              </a:ext>
            </a:extLst>
          </p:cNvPr>
          <p:cNvPicPr>
            <a:picLocks noChangeAspect="1"/>
          </p:cNvPicPr>
          <p:nvPr/>
        </p:nvPicPr>
        <p:blipFill>
          <a:blip r:embed="rId10">
            <a:extLst>
              <a:ext uri="{28A0092B-C50C-407E-A947-70E740481C1C}">
                <a14:useLocalDpi xmlns:a14="http://schemas.microsoft.com/office/drawing/2010/main" val="0"/>
              </a:ext>
            </a:extLst>
          </a:blip>
          <a:srcRect l="26326" t="4712" r="26630"/>
          <a:stretch/>
        </p:blipFill>
        <p:spPr>
          <a:xfrm>
            <a:off x="0" y="0"/>
            <a:ext cx="2969448" cy="3383278"/>
          </a:xfrm>
          <a:prstGeom prst="rect">
            <a:avLst/>
          </a:prstGeom>
        </p:spPr>
      </p:pic>
      <p:sp>
        <p:nvSpPr>
          <p:cNvPr id="3" name="Title 11">
            <a:extLst>
              <a:ext uri="{FF2B5EF4-FFF2-40B4-BE49-F238E27FC236}">
                <a16:creationId xmlns:a16="http://schemas.microsoft.com/office/drawing/2014/main" id="{25A7D581-E380-DF49-E20B-1210690C086B}"/>
              </a:ext>
            </a:extLst>
          </p:cNvPr>
          <p:cNvSpPr>
            <a:spLocks noGrp="1"/>
          </p:cNvSpPr>
          <p:nvPr>
            <p:ph type="title"/>
          </p:nvPr>
        </p:nvSpPr>
        <p:spPr>
          <a:xfrm>
            <a:off x="12574693" y="901122"/>
            <a:ext cx="5291663" cy="807606"/>
          </a:xfrm>
        </p:spPr>
        <p:txBody>
          <a:bodyPr vert="horz" lIns="91440" tIns="45720" rIns="91440" bIns="45720" rtlCol="0" anchor="b">
            <a:normAutofit/>
          </a:bodyPr>
          <a:lstStyle/>
          <a:p>
            <a:pPr algn="ctr"/>
            <a:r>
              <a:rPr lang="ja-JP" altLang="en-US" sz="4000" dirty="0"/>
              <a:t>読書</a:t>
            </a:r>
            <a:endParaRPr lang="en-US" sz="4000" dirty="0"/>
          </a:p>
        </p:txBody>
      </p:sp>
      <p:sp>
        <p:nvSpPr>
          <p:cNvPr id="11" name="Text Placeholder 16">
            <a:extLst>
              <a:ext uri="{FF2B5EF4-FFF2-40B4-BE49-F238E27FC236}">
                <a16:creationId xmlns:a16="http://schemas.microsoft.com/office/drawing/2014/main" id="{7E17A075-4EB5-D0AD-594E-E6324F23B7AE}"/>
              </a:ext>
            </a:extLst>
          </p:cNvPr>
          <p:cNvSpPr>
            <a:spLocks noGrp="1"/>
          </p:cNvSpPr>
          <p:nvPr>
            <p:ph type="body" sz="half" idx="2"/>
          </p:nvPr>
        </p:nvSpPr>
        <p:spPr>
          <a:xfrm>
            <a:off x="12574694" y="1911928"/>
            <a:ext cx="5291663" cy="4455534"/>
          </a:xfrm>
        </p:spPr>
        <p:txBody>
          <a:bodyPr vert="horz" lIns="91440" tIns="45720" rIns="91440" bIns="45720" rtlCol="0">
            <a:normAutofit/>
          </a:bodyPr>
          <a:lstStyle/>
          <a:p>
            <a:pPr indent="-228600">
              <a:buFont typeface="Arial" panose="020B0604020202020204" pitchFamily="34" charset="0"/>
              <a:buChar char="•"/>
            </a:pPr>
            <a:r>
              <a:rPr lang="en-US" altLang="ja-JP" sz="1800" dirty="0"/>
              <a:t>2021</a:t>
            </a:r>
            <a:r>
              <a:rPr lang="ja-JP" altLang="en-US" sz="1800" dirty="0"/>
              <a:t>年</a:t>
            </a:r>
            <a:r>
              <a:rPr lang="en-US" altLang="ja-JP" sz="1800" dirty="0"/>
              <a:t>4</a:t>
            </a:r>
            <a:r>
              <a:rPr lang="ja-JP" altLang="en-US" sz="1800" dirty="0"/>
              <a:t>月に読み始めました。</a:t>
            </a:r>
            <a:endParaRPr lang="en-IN" altLang="ja-JP" sz="1800" dirty="0"/>
          </a:p>
          <a:p>
            <a:pPr indent="-228600">
              <a:buFont typeface="Arial" panose="020B0604020202020204" pitchFamily="34" charset="0"/>
              <a:buChar char="•"/>
            </a:pPr>
            <a:r>
              <a:rPr lang="ja-JP" altLang="en-US" sz="1800" dirty="0"/>
              <a:t>好きなジャンル：ビジネス、経済と技術。</a:t>
            </a:r>
            <a:endParaRPr lang="en-IN" altLang="ja-JP" sz="1800" dirty="0"/>
          </a:p>
          <a:p>
            <a:pPr indent="-228600">
              <a:buFont typeface="Arial" panose="020B0604020202020204" pitchFamily="34" charset="0"/>
              <a:buChar char="•"/>
            </a:pPr>
            <a:r>
              <a:rPr lang="en-US" altLang="ja-JP" sz="1800" dirty="0"/>
              <a:t>60</a:t>
            </a:r>
            <a:r>
              <a:rPr lang="ja-JP" altLang="en-US" sz="1800" dirty="0"/>
              <a:t>冊（さつ）以上の本を読みました。</a:t>
            </a:r>
            <a:endParaRPr lang="en-US" sz="1800" dirty="0"/>
          </a:p>
        </p:txBody>
      </p:sp>
      <p:pic>
        <p:nvPicPr>
          <p:cNvPr id="26" name="Picture 25">
            <a:extLst>
              <a:ext uri="{FF2B5EF4-FFF2-40B4-BE49-F238E27FC236}">
                <a16:creationId xmlns:a16="http://schemas.microsoft.com/office/drawing/2014/main" id="{04826AAB-4BC1-A31A-0458-84A1A3DF31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91954" y="6427110"/>
            <a:ext cx="12192000" cy="2536481"/>
          </a:xfrm>
          <a:prstGeom prst="rect">
            <a:avLst/>
          </a:prstGeom>
        </p:spPr>
      </p:pic>
      <p:sp>
        <p:nvSpPr>
          <p:cNvPr id="15" name="Rectangle 14">
            <a:extLst>
              <a:ext uri="{FF2B5EF4-FFF2-40B4-BE49-F238E27FC236}">
                <a16:creationId xmlns:a16="http://schemas.microsoft.com/office/drawing/2014/main" id="{F7131848-BDBC-FC21-6358-6E41EAE16AD4}"/>
              </a:ext>
            </a:extLst>
          </p:cNvPr>
          <p:cNvSpPr/>
          <p:nvPr/>
        </p:nvSpPr>
        <p:spPr>
          <a:xfrm>
            <a:off x="-1017" y="3043842"/>
            <a:ext cx="12190664" cy="770316"/>
          </a:xfrm>
          <a:prstGeom prst="rect">
            <a:avLst/>
          </a:prstGeom>
          <a:solidFill>
            <a:schemeClr val="tx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6000" dirty="0"/>
              <a:t>プロジェクト</a:t>
            </a:r>
            <a:endParaRPr lang="en-IN" sz="6000" dirty="0"/>
          </a:p>
        </p:txBody>
      </p:sp>
    </p:spTree>
    <p:extLst>
      <p:ext uri="{BB962C8B-B14F-4D97-AF65-F5344CB8AC3E}">
        <p14:creationId xmlns:p14="http://schemas.microsoft.com/office/powerpoint/2010/main" val="219635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97FDF-CDA2-A5D3-3343-7F74966EE8F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EF92197-EE55-2838-034F-7C084D03232C}"/>
              </a:ext>
            </a:extLst>
          </p:cNvPr>
          <p:cNvPicPr>
            <a:picLocks noChangeAspect="1"/>
          </p:cNvPicPr>
          <p:nvPr/>
        </p:nvPicPr>
        <p:blipFill>
          <a:blip r:embed="rId2">
            <a:extLst>
              <a:ext uri="{28A0092B-C50C-407E-A947-70E740481C1C}">
                <a14:useLocalDpi xmlns:a14="http://schemas.microsoft.com/office/drawing/2010/main" val="0"/>
              </a:ext>
            </a:extLst>
          </a:blip>
          <a:srcRect l="5912" t="5912" r="8345" b="834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BE69768-C28C-0BDE-EC85-ACEDD4EB4E7B}"/>
              </a:ext>
            </a:extLst>
          </p:cNvPr>
          <p:cNvSpPr/>
          <p:nvPr/>
        </p:nvSpPr>
        <p:spPr>
          <a:xfrm>
            <a:off x="0" y="0"/>
            <a:ext cx="12192000" cy="6858000"/>
          </a:xfrm>
          <a:prstGeom prst="rect">
            <a:avLst/>
          </a:prstGeom>
          <a:solidFill>
            <a:schemeClr val="tx1">
              <a:alpha val="5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86916B83-0B6A-608A-6EB6-770C6A152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0759"/>
            <a:ext cx="12192000" cy="2536481"/>
          </a:xfrm>
          <a:prstGeom prst="rect">
            <a:avLst/>
          </a:prstGeom>
        </p:spPr>
      </p:pic>
    </p:spTree>
    <p:extLst>
      <p:ext uri="{BB962C8B-B14F-4D97-AF65-F5344CB8AC3E}">
        <p14:creationId xmlns:p14="http://schemas.microsoft.com/office/powerpoint/2010/main" val="183228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FAFE2D-EB2D-D61C-4CE7-1E198CC7B04F}"/>
              </a:ext>
            </a:extLst>
          </p:cNvPr>
          <p:cNvPicPr>
            <a:picLocks noChangeAspect="1"/>
          </p:cNvPicPr>
          <p:nvPr/>
        </p:nvPicPr>
        <p:blipFill>
          <a:blip r:embed="rId2">
            <a:extLst>
              <a:ext uri="{28A0092B-C50C-407E-A947-70E740481C1C}">
                <a14:useLocalDpi xmlns:a14="http://schemas.microsoft.com/office/drawing/2010/main" val="0"/>
              </a:ext>
            </a:extLst>
          </a:blip>
          <a:srcRect l="5912" t="5912" r="8345" b="8345"/>
          <a:stretch/>
        </p:blipFill>
        <p:spPr>
          <a:xfrm>
            <a:off x="14380" y="14380"/>
            <a:ext cx="12192000" cy="6858000"/>
          </a:xfrm>
          <a:prstGeom prst="rect">
            <a:avLst/>
          </a:prstGeom>
        </p:spPr>
      </p:pic>
      <p:sp>
        <p:nvSpPr>
          <p:cNvPr id="3" name="Rectangle 2">
            <a:extLst>
              <a:ext uri="{FF2B5EF4-FFF2-40B4-BE49-F238E27FC236}">
                <a16:creationId xmlns:a16="http://schemas.microsoft.com/office/drawing/2014/main" id="{76F0D4E6-B0AF-23FD-CC4D-F2BCA5FA8328}"/>
              </a:ext>
            </a:extLst>
          </p:cNvPr>
          <p:cNvSpPr/>
          <p:nvPr/>
        </p:nvSpPr>
        <p:spPr>
          <a:xfrm>
            <a:off x="0" y="0"/>
            <a:ext cx="12192000" cy="6858000"/>
          </a:xfrm>
          <a:prstGeom prst="rect">
            <a:avLst/>
          </a:prstGeom>
          <a:solidFill>
            <a:schemeClr val="tx1">
              <a:alpha val="7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sx="39000" sy="39000" algn="ctr" rotWithShape="0">
                  <a:schemeClr val="tx1"/>
                </a:outerShdw>
              </a:effectLst>
            </a:endParaRPr>
          </a:p>
        </p:txBody>
      </p:sp>
      <p:sp>
        <p:nvSpPr>
          <p:cNvPr id="2" name="TextBox 1">
            <a:extLst>
              <a:ext uri="{FF2B5EF4-FFF2-40B4-BE49-F238E27FC236}">
                <a16:creationId xmlns:a16="http://schemas.microsoft.com/office/drawing/2014/main" id="{9A6F760B-8CFE-55D1-74AC-9B05528957A5}"/>
              </a:ext>
            </a:extLst>
          </p:cNvPr>
          <p:cNvSpPr txBox="1"/>
          <p:nvPr/>
        </p:nvSpPr>
        <p:spPr>
          <a:xfrm>
            <a:off x="954947" y="889843"/>
            <a:ext cx="10282105" cy="5078313"/>
          </a:xfrm>
          <a:prstGeom prst="rect">
            <a:avLst/>
          </a:prstGeom>
          <a:noFill/>
        </p:spPr>
        <p:txBody>
          <a:bodyPr wrap="square" rtlCol="0">
            <a:spAutoFit/>
          </a:bodyPr>
          <a:lstStyle/>
          <a:p>
            <a:r>
              <a:rPr lang="en-US" altLang="ja-JP" dirty="0">
                <a:solidFill>
                  <a:schemeClr val="bg1"/>
                </a:solidFill>
              </a:rPr>
              <a:t>2023/08</a:t>
            </a:r>
            <a:r>
              <a:rPr lang="ja-JP" altLang="en-US" dirty="0">
                <a:solidFill>
                  <a:schemeClr val="bg1"/>
                </a:solidFill>
              </a:rPr>
              <a:t>～</a:t>
            </a:r>
            <a:r>
              <a:rPr lang="en-US" altLang="ja-JP" dirty="0">
                <a:solidFill>
                  <a:schemeClr val="bg1"/>
                </a:solidFill>
              </a:rPr>
              <a:t>2023/10</a:t>
            </a:r>
            <a:r>
              <a:rPr lang="ja-JP" altLang="en-US" dirty="0">
                <a:solidFill>
                  <a:schemeClr val="bg1"/>
                </a:solidFill>
              </a:rPr>
              <a:t>（</a:t>
            </a:r>
            <a:r>
              <a:rPr lang="en-US" altLang="ja-JP" dirty="0">
                <a:solidFill>
                  <a:schemeClr val="bg1"/>
                </a:solidFill>
              </a:rPr>
              <a:t>3</a:t>
            </a:r>
            <a:r>
              <a:rPr lang="ja-JP" altLang="en-US" dirty="0">
                <a:solidFill>
                  <a:schemeClr val="bg1"/>
                </a:solidFill>
              </a:rPr>
              <a:t>ヶ月）</a:t>
            </a:r>
          </a:p>
          <a:p>
            <a:r>
              <a:rPr lang="ja-JP" altLang="en-US" b="1" dirty="0">
                <a:solidFill>
                  <a:schemeClr val="bg1"/>
                </a:solidFill>
              </a:rPr>
              <a:t>プロジェクト概要： </a:t>
            </a:r>
            <a:r>
              <a:rPr lang="ja-JP" altLang="en-US" dirty="0">
                <a:solidFill>
                  <a:schemeClr val="bg1"/>
                </a:solidFill>
              </a:rPr>
              <a:t>オートレースで使用するバイクの制御システムのプログラムの入れ替えや変更を加えるソフトウェアの開発。</a:t>
            </a:r>
          </a:p>
          <a:p>
            <a:endParaRPr lang="ja-JP" altLang="en-US" dirty="0">
              <a:solidFill>
                <a:schemeClr val="bg1"/>
              </a:solidFill>
            </a:endParaRPr>
          </a:p>
          <a:p>
            <a:r>
              <a:rPr lang="ja-JP" altLang="en-US" b="1" dirty="0">
                <a:solidFill>
                  <a:schemeClr val="bg1"/>
                </a:solidFill>
              </a:rPr>
              <a:t>開発手法：</a:t>
            </a:r>
            <a:r>
              <a:rPr lang="ja-JP" altLang="en-US" dirty="0">
                <a:solidFill>
                  <a:schemeClr val="bg1"/>
                </a:solidFill>
              </a:rPr>
              <a:t>アジャイル</a:t>
            </a:r>
          </a:p>
          <a:p>
            <a:endParaRPr lang="ja-JP" altLang="en-US" dirty="0">
              <a:solidFill>
                <a:schemeClr val="bg1"/>
              </a:solidFill>
            </a:endParaRPr>
          </a:p>
          <a:p>
            <a:r>
              <a:rPr lang="ja-JP" altLang="en-US" b="1" dirty="0">
                <a:solidFill>
                  <a:schemeClr val="bg1"/>
                </a:solidFill>
              </a:rPr>
              <a:t>担当業務：</a:t>
            </a:r>
            <a:r>
              <a:rPr lang="ja-JP" altLang="en-US" dirty="0">
                <a:solidFill>
                  <a:schemeClr val="bg1"/>
                </a:solidFill>
              </a:rPr>
              <a:t>バックエンド</a:t>
            </a:r>
            <a:r>
              <a:rPr lang="en-US" altLang="ja-JP" dirty="0">
                <a:solidFill>
                  <a:schemeClr val="bg1"/>
                </a:solidFill>
              </a:rPr>
              <a:t>80</a:t>
            </a:r>
            <a:r>
              <a:rPr lang="ja-JP" altLang="en-US" dirty="0">
                <a:solidFill>
                  <a:schemeClr val="bg1"/>
                </a:solidFill>
              </a:rPr>
              <a:t>％　フロントエンド</a:t>
            </a:r>
            <a:r>
              <a:rPr lang="en-US" altLang="ja-JP" dirty="0">
                <a:solidFill>
                  <a:schemeClr val="bg1"/>
                </a:solidFill>
              </a:rPr>
              <a:t>20</a:t>
            </a:r>
            <a:r>
              <a:rPr lang="ja-JP" altLang="en-US" dirty="0">
                <a:solidFill>
                  <a:schemeClr val="bg1"/>
                </a:solidFill>
              </a:rPr>
              <a:t>％</a:t>
            </a:r>
          </a:p>
          <a:p>
            <a:r>
              <a:rPr lang="ja-JP" altLang="en-US" dirty="0">
                <a:solidFill>
                  <a:schemeClr val="bg1"/>
                </a:solidFill>
              </a:rPr>
              <a:t>・機能開発</a:t>
            </a:r>
          </a:p>
          <a:p>
            <a:r>
              <a:rPr lang="ja-JP" altLang="en-US" dirty="0">
                <a:solidFill>
                  <a:schemeClr val="bg1"/>
                </a:solidFill>
              </a:rPr>
              <a:t>　－制御システムとコミュニケーションによるロジック開発</a:t>
            </a:r>
          </a:p>
          <a:p>
            <a:r>
              <a:rPr lang="ja-JP" altLang="en-US" dirty="0">
                <a:solidFill>
                  <a:schemeClr val="bg1"/>
                </a:solidFill>
              </a:rPr>
              <a:t>　－ファイルの暗号化ツール開発</a:t>
            </a:r>
          </a:p>
          <a:p>
            <a:r>
              <a:rPr lang="ja-JP" altLang="en-US" dirty="0">
                <a:solidFill>
                  <a:schemeClr val="bg1"/>
                </a:solidFill>
              </a:rPr>
              <a:t>　－インストールファイル作成</a:t>
            </a:r>
          </a:p>
          <a:p>
            <a:r>
              <a:rPr lang="ja-JP" altLang="en-US" dirty="0">
                <a:solidFill>
                  <a:schemeClr val="bg1"/>
                </a:solidFill>
              </a:rPr>
              <a:t>・</a:t>
            </a:r>
            <a:r>
              <a:rPr lang="en-US" altLang="ja-JP" dirty="0">
                <a:solidFill>
                  <a:schemeClr val="bg1"/>
                </a:solidFill>
              </a:rPr>
              <a:t>GUI</a:t>
            </a:r>
            <a:r>
              <a:rPr lang="ja-JP" altLang="en-US" dirty="0">
                <a:solidFill>
                  <a:schemeClr val="bg1"/>
                </a:solidFill>
              </a:rPr>
              <a:t>開発</a:t>
            </a:r>
          </a:p>
          <a:p>
            <a:r>
              <a:rPr lang="ja-JP" altLang="en-US" dirty="0">
                <a:solidFill>
                  <a:schemeClr val="bg1"/>
                </a:solidFill>
              </a:rPr>
              <a:t>　－メインページ、プログレスバー、暗号化ツールの画面、</a:t>
            </a:r>
          </a:p>
          <a:p>
            <a:r>
              <a:rPr lang="ja-JP" altLang="en-US" dirty="0">
                <a:solidFill>
                  <a:schemeClr val="bg1"/>
                </a:solidFill>
              </a:rPr>
              <a:t>　　インストールファイル開発</a:t>
            </a:r>
          </a:p>
          <a:p>
            <a:r>
              <a:rPr lang="ja-JP" altLang="en-US" dirty="0">
                <a:solidFill>
                  <a:schemeClr val="bg1"/>
                </a:solidFill>
              </a:rPr>
              <a:t>・テスト</a:t>
            </a:r>
          </a:p>
          <a:p>
            <a:r>
              <a:rPr lang="ja-JP" altLang="en-US" dirty="0">
                <a:solidFill>
                  <a:schemeClr val="bg1"/>
                </a:solidFill>
              </a:rPr>
              <a:t>　－バイクのエミュレータと同じものを作成し、エミュレータと</a:t>
            </a:r>
          </a:p>
          <a:p>
            <a:r>
              <a:rPr lang="ja-JP" altLang="en-US" dirty="0">
                <a:solidFill>
                  <a:schemeClr val="bg1"/>
                </a:solidFill>
              </a:rPr>
              <a:t>　　繋いでテストを実施</a:t>
            </a:r>
          </a:p>
          <a:p>
            <a:r>
              <a:rPr lang="ja-JP" altLang="en-US" b="1" dirty="0">
                <a:solidFill>
                  <a:schemeClr val="bg1"/>
                </a:solidFill>
              </a:rPr>
              <a:t>開発言語：</a:t>
            </a:r>
            <a:r>
              <a:rPr lang="en-US" altLang="ja-JP" dirty="0">
                <a:solidFill>
                  <a:schemeClr val="bg1"/>
                </a:solidFill>
              </a:rPr>
              <a:t>Python</a:t>
            </a:r>
            <a:endParaRPr lang="en-IN" dirty="0">
              <a:solidFill>
                <a:schemeClr val="bg1"/>
              </a:solidFill>
            </a:endParaRPr>
          </a:p>
        </p:txBody>
      </p:sp>
    </p:spTree>
    <p:extLst>
      <p:ext uri="{BB962C8B-B14F-4D97-AF65-F5344CB8AC3E}">
        <p14:creationId xmlns:p14="http://schemas.microsoft.com/office/powerpoint/2010/main" val="23973423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C10B7-5AC2-DBFC-0968-CC92604D2DBA}"/>
            </a:ext>
          </a:extLst>
        </p:cNvPr>
        <p:cNvGrpSpPr/>
        <p:nvPr/>
      </p:nvGrpSpPr>
      <p:grpSpPr>
        <a:xfrm>
          <a:off x="0" y="0"/>
          <a:ext cx="0" cy="0"/>
          <a:chOff x="0" y="0"/>
          <a:chExt cx="0" cy="0"/>
        </a:xfrm>
      </p:grpSpPr>
      <p:pic>
        <p:nvPicPr>
          <p:cNvPr id="4" name="Picture 3" descr="A person holding a stack of books&#10;&#10;Description automatically generated">
            <a:extLst>
              <a:ext uri="{FF2B5EF4-FFF2-40B4-BE49-F238E27FC236}">
                <a16:creationId xmlns:a16="http://schemas.microsoft.com/office/drawing/2014/main" id="{EE5C8DFC-E2D4-68C5-5488-6DA26262F271}"/>
              </a:ext>
            </a:extLst>
          </p:cNvPr>
          <p:cNvPicPr>
            <a:picLocks noChangeAspect="1"/>
          </p:cNvPicPr>
          <p:nvPr/>
        </p:nvPicPr>
        <p:blipFill>
          <a:blip r:embed="rId2">
            <a:extLst>
              <a:ext uri="{28A0092B-C50C-407E-A947-70E740481C1C}">
                <a14:useLocalDpi xmlns:a14="http://schemas.microsoft.com/office/drawing/2010/main" val="0"/>
              </a:ext>
            </a:extLst>
          </a:blip>
          <a:srcRect b="15645"/>
          <a:stretch/>
        </p:blipFill>
        <p:spPr>
          <a:xfrm>
            <a:off x="-6248398"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pic>
        <p:nvPicPr>
          <p:cNvPr id="18" name="Picture 17">
            <a:extLst>
              <a:ext uri="{FF2B5EF4-FFF2-40B4-BE49-F238E27FC236}">
                <a16:creationId xmlns:a16="http://schemas.microsoft.com/office/drawing/2014/main" id="{258889F6-585E-A493-C7A2-9A970F803C42}"/>
              </a:ext>
            </a:extLst>
          </p:cNvPr>
          <p:cNvPicPr>
            <a:picLocks noChangeAspect="1"/>
          </p:cNvPicPr>
          <p:nvPr/>
        </p:nvPicPr>
        <p:blipFill>
          <a:blip r:embed="rId3">
            <a:extLst>
              <a:ext uri="{28A0092B-C50C-407E-A947-70E740481C1C}">
                <a14:useLocalDpi xmlns:a14="http://schemas.microsoft.com/office/drawing/2010/main" val="0"/>
              </a:ext>
            </a:extLst>
          </a:blip>
          <a:srcRect l="51575" t="8999" r="8268" b="8999"/>
          <a:stretch/>
        </p:blipFill>
        <p:spPr>
          <a:xfrm>
            <a:off x="3084989" y="0"/>
            <a:ext cx="2945378" cy="3383269"/>
          </a:xfrm>
          <a:prstGeom prst="rect">
            <a:avLst/>
          </a:prstGeom>
        </p:spPr>
      </p:pic>
      <p:pic>
        <p:nvPicPr>
          <p:cNvPr id="19" name="Picture 18">
            <a:extLst>
              <a:ext uri="{FF2B5EF4-FFF2-40B4-BE49-F238E27FC236}">
                <a16:creationId xmlns:a16="http://schemas.microsoft.com/office/drawing/2014/main" id="{2A32A3F1-ED72-9011-4A74-36D76D4ADA27}"/>
              </a:ext>
            </a:extLst>
          </p:cNvPr>
          <p:cNvPicPr>
            <a:picLocks noChangeAspect="1"/>
          </p:cNvPicPr>
          <p:nvPr/>
        </p:nvPicPr>
        <p:blipFill>
          <a:blip r:embed="rId4">
            <a:extLst>
              <a:ext uri="{28A0092B-C50C-407E-A947-70E740481C1C}">
                <a14:useLocalDpi xmlns:a14="http://schemas.microsoft.com/office/drawing/2010/main" val="0"/>
              </a:ext>
            </a:extLst>
          </a:blip>
          <a:srcRect l="7239" t="9061" r="47829"/>
          <a:stretch/>
        </p:blipFill>
        <p:spPr>
          <a:xfrm>
            <a:off x="6145909" y="10"/>
            <a:ext cx="2971800" cy="3383268"/>
          </a:xfrm>
          <a:prstGeom prst="rect">
            <a:avLst/>
          </a:prstGeom>
        </p:spPr>
      </p:pic>
      <p:pic>
        <p:nvPicPr>
          <p:cNvPr id="20" name="Picture 19">
            <a:extLst>
              <a:ext uri="{FF2B5EF4-FFF2-40B4-BE49-F238E27FC236}">
                <a16:creationId xmlns:a16="http://schemas.microsoft.com/office/drawing/2014/main" id="{64D6574A-BBDE-93FD-0E7B-06652A0AE900}"/>
              </a:ext>
            </a:extLst>
          </p:cNvPr>
          <p:cNvPicPr>
            <a:picLocks noChangeAspect="1"/>
          </p:cNvPicPr>
          <p:nvPr/>
        </p:nvPicPr>
        <p:blipFill>
          <a:blip r:embed="rId5">
            <a:extLst>
              <a:ext uri="{28A0092B-C50C-407E-A947-70E740481C1C}">
                <a14:useLocalDpi xmlns:a14="http://schemas.microsoft.com/office/drawing/2010/main" val="0"/>
              </a:ext>
            </a:extLst>
          </a:blip>
          <a:srcRect l="50462" r="130"/>
          <a:stretch/>
        </p:blipFill>
        <p:spPr>
          <a:xfrm>
            <a:off x="9220200" y="10"/>
            <a:ext cx="2971800" cy="3383268"/>
          </a:xfrm>
          <a:prstGeom prst="rect">
            <a:avLst/>
          </a:prstGeom>
        </p:spPr>
      </p:pic>
      <p:pic>
        <p:nvPicPr>
          <p:cNvPr id="21" name="Picture 20">
            <a:extLst>
              <a:ext uri="{FF2B5EF4-FFF2-40B4-BE49-F238E27FC236}">
                <a16:creationId xmlns:a16="http://schemas.microsoft.com/office/drawing/2014/main" id="{9BB4B2B9-1168-65DB-05AF-5E2B978BCBF0}"/>
              </a:ext>
            </a:extLst>
          </p:cNvPr>
          <p:cNvPicPr>
            <a:picLocks noChangeAspect="1"/>
          </p:cNvPicPr>
          <p:nvPr/>
        </p:nvPicPr>
        <p:blipFill>
          <a:blip r:embed="rId6">
            <a:extLst>
              <a:ext uri="{28A0092B-C50C-407E-A947-70E740481C1C}">
                <a14:useLocalDpi xmlns:a14="http://schemas.microsoft.com/office/drawing/2010/main" val="0"/>
              </a:ext>
            </a:extLst>
          </a:blip>
          <a:srcRect l="44109" r="7593" b="2202"/>
          <a:stretch/>
        </p:blipFill>
        <p:spPr>
          <a:xfrm>
            <a:off x="-1017" y="3474720"/>
            <a:ext cx="2970465" cy="3383280"/>
          </a:xfrm>
          <a:prstGeom prst="rect">
            <a:avLst/>
          </a:prstGeom>
        </p:spPr>
      </p:pic>
      <p:pic>
        <p:nvPicPr>
          <p:cNvPr id="22" name="Picture 21">
            <a:extLst>
              <a:ext uri="{FF2B5EF4-FFF2-40B4-BE49-F238E27FC236}">
                <a16:creationId xmlns:a16="http://schemas.microsoft.com/office/drawing/2014/main" id="{E3F6446C-E037-4239-B849-ED91075E7071}"/>
              </a:ext>
            </a:extLst>
          </p:cNvPr>
          <p:cNvPicPr>
            <a:picLocks noChangeAspect="1"/>
          </p:cNvPicPr>
          <p:nvPr/>
        </p:nvPicPr>
        <p:blipFill>
          <a:blip r:embed="rId7">
            <a:extLst>
              <a:ext uri="{28A0092B-C50C-407E-A947-70E740481C1C}">
                <a14:useLocalDpi xmlns:a14="http://schemas.microsoft.com/office/drawing/2010/main" val="0"/>
              </a:ext>
            </a:extLst>
          </a:blip>
          <a:srcRect l="10457" t="-291" r="10457" b="8881"/>
          <a:stretch/>
        </p:blipFill>
        <p:spPr>
          <a:xfrm>
            <a:off x="3084989" y="3474719"/>
            <a:ext cx="2945378" cy="3383268"/>
          </a:xfrm>
          <a:prstGeom prst="rect">
            <a:avLst/>
          </a:prstGeom>
        </p:spPr>
      </p:pic>
      <p:pic>
        <p:nvPicPr>
          <p:cNvPr id="23" name="Picture 22">
            <a:extLst>
              <a:ext uri="{FF2B5EF4-FFF2-40B4-BE49-F238E27FC236}">
                <a16:creationId xmlns:a16="http://schemas.microsoft.com/office/drawing/2014/main" id="{B40438F1-2D4D-9CF9-E9DE-0E7848599D6C}"/>
              </a:ext>
            </a:extLst>
          </p:cNvPr>
          <p:cNvPicPr>
            <a:picLocks noChangeAspect="1"/>
          </p:cNvPicPr>
          <p:nvPr/>
        </p:nvPicPr>
        <p:blipFill>
          <a:blip r:embed="rId8">
            <a:extLst>
              <a:ext uri="{28A0092B-C50C-407E-A947-70E740481C1C}">
                <a14:useLocalDpi xmlns:a14="http://schemas.microsoft.com/office/drawing/2010/main" val="0"/>
              </a:ext>
            </a:extLst>
          </a:blip>
          <a:srcRect l="2810" t="2497" r="4872" b="5119"/>
          <a:stretch/>
        </p:blipFill>
        <p:spPr>
          <a:xfrm>
            <a:off x="6145909" y="3474719"/>
            <a:ext cx="2971800" cy="3383268"/>
          </a:xfrm>
          <a:prstGeom prst="rect">
            <a:avLst/>
          </a:prstGeom>
        </p:spPr>
      </p:pic>
      <p:pic>
        <p:nvPicPr>
          <p:cNvPr id="24" name="Picture 23">
            <a:extLst>
              <a:ext uri="{FF2B5EF4-FFF2-40B4-BE49-F238E27FC236}">
                <a16:creationId xmlns:a16="http://schemas.microsoft.com/office/drawing/2014/main" id="{B3EF568D-8DFA-1BB6-A2C0-705A6FB7BF85}"/>
              </a:ext>
            </a:extLst>
          </p:cNvPr>
          <p:cNvPicPr>
            <a:picLocks noChangeAspect="1"/>
          </p:cNvPicPr>
          <p:nvPr/>
        </p:nvPicPr>
        <p:blipFill>
          <a:blip r:embed="rId9">
            <a:extLst>
              <a:ext uri="{28A0092B-C50C-407E-A947-70E740481C1C}">
                <a14:useLocalDpi xmlns:a14="http://schemas.microsoft.com/office/drawing/2010/main" val="0"/>
              </a:ext>
            </a:extLst>
          </a:blip>
          <a:srcRect l="13606" t="4279" r="41233" b="4279"/>
          <a:stretch/>
        </p:blipFill>
        <p:spPr>
          <a:xfrm>
            <a:off x="9220200" y="3474719"/>
            <a:ext cx="2971800" cy="3383268"/>
          </a:xfrm>
          <a:prstGeom prst="rect">
            <a:avLst/>
          </a:prstGeom>
        </p:spPr>
      </p:pic>
      <p:pic>
        <p:nvPicPr>
          <p:cNvPr id="25" name="Picture 24">
            <a:extLst>
              <a:ext uri="{FF2B5EF4-FFF2-40B4-BE49-F238E27FC236}">
                <a16:creationId xmlns:a16="http://schemas.microsoft.com/office/drawing/2014/main" id="{8827042A-04C9-DF02-B84D-6F5C1A7031A3}"/>
              </a:ext>
            </a:extLst>
          </p:cNvPr>
          <p:cNvPicPr>
            <a:picLocks noChangeAspect="1"/>
          </p:cNvPicPr>
          <p:nvPr/>
        </p:nvPicPr>
        <p:blipFill>
          <a:blip r:embed="rId10">
            <a:extLst>
              <a:ext uri="{28A0092B-C50C-407E-A947-70E740481C1C}">
                <a14:useLocalDpi xmlns:a14="http://schemas.microsoft.com/office/drawing/2010/main" val="0"/>
              </a:ext>
            </a:extLst>
          </a:blip>
          <a:srcRect l="26326" t="4712" r="26630"/>
          <a:stretch/>
        </p:blipFill>
        <p:spPr>
          <a:xfrm>
            <a:off x="0" y="0"/>
            <a:ext cx="2969448" cy="3383278"/>
          </a:xfrm>
          <a:prstGeom prst="rect">
            <a:avLst/>
          </a:prstGeom>
        </p:spPr>
      </p:pic>
      <p:sp>
        <p:nvSpPr>
          <p:cNvPr id="3" name="Title 11">
            <a:extLst>
              <a:ext uri="{FF2B5EF4-FFF2-40B4-BE49-F238E27FC236}">
                <a16:creationId xmlns:a16="http://schemas.microsoft.com/office/drawing/2014/main" id="{4314187B-48BE-65B9-EE5A-20605A5C0B99}"/>
              </a:ext>
            </a:extLst>
          </p:cNvPr>
          <p:cNvSpPr>
            <a:spLocks noGrp="1"/>
          </p:cNvSpPr>
          <p:nvPr>
            <p:ph type="title"/>
          </p:nvPr>
        </p:nvSpPr>
        <p:spPr>
          <a:xfrm>
            <a:off x="12574693" y="901122"/>
            <a:ext cx="5291663" cy="807606"/>
          </a:xfrm>
        </p:spPr>
        <p:txBody>
          <a:bodyPr vert="horz" lIns="91440" tIns="45720" rIns="91440" bIns="45720" rtlCol="0" anchor="b">
            <a:normAutofit/>
          </a:bodyPr>
          <a:lstStyle/>
          <a:p>
            <a:pPr algn="ctr"/>
            <a:r>
              <a:rPr lang="ja-JP" altLang="en-US" sz="4000" dirty="0"/>
              <a:t>読書</a:t>
            </a:r>
            <a:endParaRPr lang="en-US" sz="4000" dirty="0"/>
          </a:p>
        </p:txBody>
      </p:sp>
      <p:sp>
        <p:nvSpPr>
          <p:cNvPr id="11" name="Text Placeholder 16">
            <a:extLst>
              <a:ext uri="{FF2B5EF4-FFF2-40B4-BE49-F238E27FC236}">
                <a16:creationId xmlns:a16="http://schemas.microsoft.com/office/drawing/2014/main" id="{C8147F07-3199-D0F5-7EDC-AAE5F5727287}"/>
              </a:ext>
            </a:extLst>
          </p:cNvPr>
          <p:cNvSpPr>
            <a:spLocks noGrp="1"/>
          </p:cNvSpPr>
          <p:nvPr>
            <p:ph type="body" sz="half" idx="2"/>
          </p:nvPr>
        </p:nvSpPr>
        <p:spPr>
          <a:xfrm>
            <a:off x="12574694" y="1911928"/>
            <a:ext cx="5291663" cy="4455534"/>
          </a:xfrm>
        </p:spPr>
        <p:txBody>
          <a:bodyPr vert="horz" lIns="91440" tIns="45720" rIns="91440" bIns="45720" rtlCol="0">
            <a:normAutofit/>
          </a:bodyPr>
          <a:lstStyle/>
          <a:p>
            <a:pPr indent="-228600">
              <a:buFont typeface="Arial" panose="020B0604020202020204" pitchFamily="34" charset="0"/>
              <a:buChar char="•"/>
            </a:pPr>
            <a:r>
              <a:rPr lang="en-US" altLang="ja-JP" sz="1800" dirty="0"/>
              <a:t>2021</a:t>
            </a:r>
            <a:r>
              <a:rPr lang="ja-JP" altLang="en-US" sz="1800" dirty="0"/>
              <a:t>年</a:t>
            </a:r>
            <a:r>
              <a:rPr lang="en-US" altLang="ja-JP" sz="1800" dirty="0"/>
              <a:t>4</a:t>
            </a:r>
            <a:r>
              <a:rPr lang="ja-JP" altLang="en-US" sz="1800" dirty="0"/>
              <a:t>月に読み始めました。</a:t>
            </a:r>
            <a:endParaRPr lang="en-IN" altLang="ja-JP" sz="1800" dirty="0"/>
          </a:p>
          <a:p>
            <a:pPr indent="-228600">
              <a:buFont typeface="Arial" panose="020B0604020202020204" pitchFamily="34" charset="0"/>
              <a:buChar char="•"/>
            </a:pPr>
            <a:r>
              <a:rPr lang="ja-JP" altLang="en-US" sz="1800" dirty="0"/>
              <a:t>好きなジャンル：ビジネス、経済と技術。</a:t>
            </a:r>
            <a:endParaRPr lang="en-IN" altLang="ja-JP" sz="1800" dirty="0"/>
          </a:p>
          <a:p>
            <a:pPr indent="-228600">
              <a:buFont typeface="Arial" panose="020B0604020202020204" pitchFamily="34" charset="0"/>
              <a:buChar char="•"/>
            </a:pPr>
            <a:r>
              <a:rPr lang="en-US" altLang="ja-JP" sz="1800" dirty="0"/>
              <a:t>60</a:t>
            </a:r>
            <a:r>
              <a:rPr lang="ja-JP" altLang="en-US" sz="1800" dirty="0"/>
              <a:t>冊（さつ）以上の本を読みました。</a:t>
            </a:r>
            <a:endParaRPr lang="en-US" sz="1800" dirty="0"/>
          </a:p>
        </p:txBody>
      </p:sp>
      <p:pic>
        <p:nvPicPr>
          <p:cNvPr id="26" name="Picture 25">
            <a:extLst>
              <a:ext uri="{FF2B5EF4-FFF2-40B4-BE49-F238E27FC236}">
                <a16:creationId xmlns:a16="http://schemas.microsoft.com/office/drawing/2014/main" id="{F7671721-7717-0BD7-0CAF-2DA587F009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91954" y="6427110"/>
            <a:ext cx="12192000" cy="2536481"/>
          </a:xfrm>
          <a:prstGeom prst="rect">
            <a:avLst/>
          </a:prstGeom>
        </p:spPr>
      </p:pic>
      <p:sp>
        <p:nvSpPr>
          <p:cNvPr id="15" name="Rectangle 14">
            <a:extLst>
              <a:ext uri="{FF2B5EF4-FFF2-40B4-BE49-F238E27FC236}">
                <a16:creationId xmlns:a16="http://schemas.microsoft.com/office/drawing/2014/main" id="{4846D488-5952-3904-FB20-D98F1DB50349}"/>
              </a:ext>
            </a:extLst>
          </p:cNvPr>
          <p:cNvSpPr/>
          <p:nvPr/>
        </p:nvSpPr>
        <p:spPr>
          <a:xfrm>
            <a:off x="-1017" y="3043842"/>
            <a:ext cx="12190664" cy="770316"/>
          </a:xfrm>
          <a:prstGeom prst="rect">
            <a:avLst/>
          </a:prstGeom>
          <a:solidFill>
            <a:schemeClr val="tx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6000" dirty="0"/>
              <a:t>プロジェクト</a:t>
            </a:r>
            <a:endParaRPr lang="en-IN" sz="6000" dirty="0"/>
          </a:p>
        </p:txBody>
      </p:sp>
    </p:spTree>
    <p:extLst>
      <p:ext uri="{BB962C8B-B14F-4D97-AF65-F5344CB8AC3E}">
        <p14:creationId xmlns:p14="http://schemas.microsoft.com/office/powerpoint/2010/main" val="1355987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9378</TotalTime>
  <Words>1138</Words>
  <Application>Microsoft Office PowerPoint</Application>
  <PresentationFormat>Widescreen</PresentationFormat>
  <Paragraphs>167</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Aptos</vt:lpstr>
      <vt:lpstr>Aptos Display</vt:lpstr>
      <vt:lpstr>Arial</vt:lpstr>
      <vt:lpstr>Office Theme</vt:lpstr>
      <vt:lpstr>ポートフォリオ</vt:lpstr>
      <vt:lpstr>ポートフォリオ</vt:lpstr>
      <vt:lpstr>PowerPoint Presentation</vt:lpstr>
      <vt:lpstr>読書</vt:lpstr>
      <vt:lpstr>読書</vt:lpstr>
      <vt:lpstr>読書</vt:lpstr>
      <vt:lpstr>PowerPoint Presentation</vt:lpstr>
      <vt:lpstr>PowerPoint Presentation</vt:lpstr>
      <vt:lpstr>読書</vt:lpstr>
      <vt:lpstr>PowerPoint Presentation</vt:lpstr>
      <vt:lpstr>PowerPoint Presentation</vt:lpstr>
      <vt:lpstr>PowerPoint Presentation</vt:lpstr>
      <vt:lpstr>PowerPoint Presentation</vt:lpstr>
      <vt:lpstr>PowerPoint Presentation</vt:lpstr>
      <vt:lpstr>読書</vt:lpstr>
      <vt:lpstr>ありがとうございました</vt:lpstr>
      <vt:lpstr>ありがとうございました</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読書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Rajwardhan Sagare</dc:creator>
  <cp:lastModifiedBy>Rajwardhan Sagare</cp:lastModifiedBy>
  <cp:revision>16</cp:revision>
  <dcterms:created xsi:type="dcterms:W3CDTF">2025-02-19T14:35:23Z</dcterms:created>
  <dcterms:modified xsi:type="dcterms:W3CDTF">2025-05-19T07:53:08Z</dcterms:modified>
</cp:coreProperties>
</file>